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3970000" cy="1079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228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457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685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9144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30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tif>
</file>

<file path=ppt/media/image11.t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1pPr>
    <a:lvl2pPr indent="2286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2pPr>
    <a:lvl3pPr indent="4572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3pPr>
    <a:lvl4pPr indent="6858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4pPr>
    <a:lvl5pPr indent="9144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5pPr>
    <a:lvl6pPr indent="11430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6pPr>
    <a:lvl7pPr indent="13716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7pPr>
    <a:lvl8pPr indent="16002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8pPr>
    <a:lvl9pPr indent="18288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1918642"/>
            <a:ext cx="11241486" cy="3547071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64257" y="5561210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1364257" y="6993681"/>
            <a:ext cx="11241486" cy="5080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lnSpc>
                <a:spcPct val="90000"/>
              </a:lnSpc>
              <a:buSzTx/>
              <a:buNone/>
              <a:defRPr sz="900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1364257" y="4742656"/>
            <a:ext cx="11241486" cy="736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n"/>
          <p:cNvSpPr>
            <a:spLocks noGrp="1"/>
          </p:cNvSpPr>
          <p:nvPr>
            <p:ph type="pic" idx="21"/>
          </p:nvPr>
        </p:nvSpPr>
        <p:spPr>
          <a:xfrm>
            <a:off x="-873125" y="158750"/>
            <a:ext cx="15708068" cy="1047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18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148166" indent="-148166">
              <a:defRPr sz="1200"/>
            </a:lvl1pPr>
            <a:lvl2pPr marL="592666" indent="-148166">
              <a:defRPr sz="1200"/>
            </a:lvl2pPr>
            <a:lvl3pPr marL="1037166" indent="-148166">
              <a:defRPr sz="1200"/>
            </a:lvl3pPr>
            <a:lvl4pPr marL="1481666" indent="-148166">
              <a:defRPr sz="1200"/>
            </a:lvl4pPr>
            <a:lvl5pPr marL="1926166" indent="-148166">
              <a:defRPr sz="12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19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n"/>
          <p:cNvSpPr>
            <a:spLocks noGrp="1"/>
          </p:cNvSpPr>
          <p:nvPr>
            <p:ph type="pic" idx="21"/>
          </p:nvPr>
        </p:nvSpPr>
        <p:spPr>
          <a:xfrm>
            <a:off x="1725786" y="840878"/>
            <a:ext cx="10504786" cy="70068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7375673"/>
            <a:ext cx="11241486" cy="152797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2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64257" y="8958212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790121" y="10090546"/>
            <a:ext cx="376115" cy="38854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3623964"/>
            <a:ext cx="11241486" cy="3547072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n"/>
          <p:cNvSpPr>
            <a:spLocks noGrp="1"/>
          </p:cNvSpPr>
          <p:nvPr>
            <p:ph type="pic" idx="21"/>
          </p:nvPr>
        </p:nvSpPr>
        <p:spPr>
          <a:xfrm>
            <a:off x="2919511" y="840878"/>
            <a:ext cx="13274230" cy="88494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el título"/>
          <p:cNvSpPr txBox="1">
            <a:spLocks noGrp="1"/>
          </p:cNvSpPr>
          <p:nvPr>
            <p:ph type="title"/>
          </p:nvPr>
        </p:nvSpPr>
        <p:spPr>
          <a:xfrm>
            <a:off x="1023193" y="840878"/>
            <a:ext cx="5729884" cy="4283771"/>
          </a:xfrm>
          <a:prstGeom prst="rect">
            <a:avLst/>
          </a:prstGeom>
        </p:spPr>
        <p:txBody>
          <a:bodyPr anchor="b"/>
          <a:lstStyle>
            <a:lvl1pPr>
              <a:defRPr sz="3300" b="1"/>
            </a:lvl1pPr>
          </a:lstStyle>
          <a:p>
            <a:r>
              <a:t>Texto del título</a:t>
            </a:r>
          </a:p>
        </p:txBody>
      </p:sp>
      <p:sp>
        <p:nvSpPr>
          <p:cNvPr id="4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023193" y="5274716"/>
            <a:ext cx="5729884" cy="440655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n"/>
          <p:cNvSpPr>
            <a:spLocks noGrp="1"/>
          </p:cNvSpPr>
          <p:nvPr>
            <p:ph type="pic" idx="21"/>
          </p:nvPr>
        </p:nvSpPr>
        <p:spPr>
          <a:xfrm>
            <a:off x="4870400" y="2955478"/>
            <a:ext cx="10129615" cy="67530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1023193" y="2955478"/>
            <a:ext cx="5729884" cy="6753077"/>
          </a:xfrm>
          <a:prstGeom prst="rect">
            <a:avLst/>
          </a:prstGeom>
        </p:spPr>
        <p:txBody>
          <a:bodyPr/>
          <a:lstStyle>
            <a:lvl1pPr marL="146957" indent="-146957">
              <a:defRPr sz="1200" b="1"/>
            </a:lvl1pPr>
            <a:lvl2pPr marL="489857" indent="-146957">
              <a:defRPr sz="1200" b="1"/>
            </a:lvl2pPr>
            <a:lvl3pPr marL="832757" indent="-146957">
              <a:defRPr sz="1200" b="1"/>
            </a:lvl3pPr>
            <a:lvl4pPr marL="1175657" indent="-146957">
              <a:defRPr sz="1200" b="1"/>
            </a:lvl4pPr>
            <a:lvl5pPr marL="1518557" indent="-146957">
              <a:defRPr sz="12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ivel de texto 1…"/>
          <p:cNvSpPr txBox="1">
            <a:spLocks noGrp="1"/>
          </p:cNvSpPr>
          <p:nvPr>
            <p:ph type="body" idx="1"/>
          </p:nvPr>
        </p:nvSpPr>
        <p:spPr>
          <a:xfrm>
            <a:off x="1023193" y="1523007"/>
            <a:ext cx="11923614" cy="774898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n"/>
          <p:cNvSpPr>
            <a:spLocks noGrp="1"/>
          </p:cNvSpPr>
          <p:nvPr>
            <p:ph type="pic" idx="21"/>
          </p:nvPr>
        </p:nvSpPr>
        <p:spPr>
          <a:xfrm>
            <a:off x="-2551163" y="1113730"/>
            <a:ext cx="12864953" cy="85766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n"/>
          <p:cNvSpPr>
            <a:spLocks noGrp="1"/>
          </p:cNvSpPr>
          <p:nvPr>
            <p:ph type="pic" sz="quarter" idx="22"/>
          </p:nvPr>
        </p:nvSpPr>
        <p:spPr>
          <a:xfrm>
            <a:off x="7175996" y="5558791"/>
            <a:ext cx="6507511" cy="4340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n"/>
          <p:cNvSpPr>
            <a:spLocks noGrp="1"/>
          </p:cNvSpPr>
          <p:nvPr>
            <p:ph type="pic" sz="quarter" idx="23"/>
          </p:nvPr>
        </p:nvSpPr>
        <p:spPr>
          <a:xfrm>
            <a:off x="6985000" y="1111310"/>
            <a:ext cx="6302872" cy="420191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1023193" y="2955478"/>
            <a:ext cx="11923614" cy="6753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790121" y="10097368"/>
            <a:ext cx="376115" cy="388541"/>
          </a:xfrm>
          <a:prstGeom prst="rect">
            <a:avLst/>
          </a:prstGeom>
          <a:ln w="12700">
            <a:miter lim="400000"/>
          </a:ln>
        </p:spPr>
        <p:txBody>
          <a:bodyPr wrap="none" lIns="54570" tIns="54570" rIns="54570" bIns="54570">
            <a:spAutoFit/>
          </a:bodyPr>
          <a:lstStyle>
            <a:lvl1pPr algn="ctr">
              <a:spcBef>
                <a:spcPts val="0"/>
              </a:spcBef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23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5679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1012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14569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1901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23459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2790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32349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3679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posit.co" TargetMode="External"/><Relationship Id="rId3" Type="http://schemas.openxmlformats.org/officeDocument/2006/relationships/image" Target="../media/image3.png"/><Relationship Id="rId7" Type="http://schemas.openxmlformats.org/officeDocument/2006/relationships/hyperlink" Target="mailto:info@posit.co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hyperlink" Target="https://pos.it/cheatsheets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rstudio.github.io/reticulate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"/><Relationship Id="rId13" Type="http://schemas.openxmlformats.org/officeDocument/2006/relationships/hyperlink" Target="https://rstudio.github.io/reticulate/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0.tif"/><Relationship Id="rId12" Type="http://schemas.openxmlformats.org/officeDocument/2006/relationships/hyperlink" Target="http://posit.co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11" Type="http://schemas.openxmlformats.org/officeDocument/2006/relationships/hyperlink" Target="mailto:info@posit.co" TargetMode="External"/><Relationship Id="rId5" Type="http://schemas.openxmlformats.org/officeDocument/2006/relationships/image" Target="../media/image9.png"/><Relationship Id="rId10" Type="http://schemas.openxmlformats.org/officeDocument/2006/relationships/image" Target="../media/image6.png"/><Relationship Id="rId4" Type="http://schemas.openxmlformats.org/officeDocument/2006/relationships/image" Target="../media/image8.png"/><Relationship Id="rId9" Type="http://schemas.openxmlformats.org/officeDocument/2006/relationships/image" Target="../media/image12.png"/><Relationship Id="rId14" Type="http://schemas.openxmlformats.org/officeDocument/2006/relationships/hyperlink" Target="https://pos.it/cheatshee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creen Shot 2019-04-18 at 10.00.31 AM.png" descr="Screen Shot 2019-04-18 at 10.00.31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0826" y="-12245"/>
            <a:ext cx="5855262" cy="18459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Screenshot 2023-05-08 at 9.24.58 PM.png" descr="Screenshot 2023-05-08 at 9.24.58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766" y="1533525"/>
            <a:ext cx="3904286" cy="4572000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</p:spPr>
      </p:pic>
      <p:pic>
        <p:nvPicPr>
          <p:cNvPr id="130" name="Screen Shot 2019-04-26 at 2.51.49 PM.png" descr="Screen Shot 2019-04-26 at 2.51.49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219" y="1533525"/>
            <a:ext cx="3548647" cy="4572000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31" name="Agrupar"/>
          <p:cNvSpPr/>
          <p:nvPr/>
        </p:nvSpPr>
        <p:spPr>
          <a:xfrm>
            <a:off x="322014" y="6295987"/>
            <a:ext cx="6545660" cy="4035177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2" name="Agrupar"/>
          <p:cNvSpPr/>
          <p:nvPr/>
        </p:nvSpPr>
        <p:spPr>
          <a:xfrm>
            <a:off x="7069455" y="6302166"/>
            <a:ext cx="3577108" cy="4035177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3" name="Use Python with R with reticulate : : CHEATSHEET"/>
          <p:cNvSpPr txBox="1">
            <a:spLocks noGrp="1"/>
          </p:cNvSpPr>
          <p:nvPr>
            <p:ph type="title"/>
          </p:nvPr>
        </p:nvSpPr>
        <p:spPr>
          <a:xfrm>
            <a:off x="275721" y="361177"/>
            <a:ext cx="11901557" cy="80334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/>
          <a:p>
            <a:pPr defTabSz="549148">
              <a:defRPr sz="4512"/>
            </a:pPr>
            <a:r>
              <a:rPr lang="es-ES" dirty="0"/>
              <a:t>Usar Python con R con</a:t>
            </a:r>
            <a:r>
              <a:rPr dirty="0"/>
              <a:t> reticulate : : </a:t>
            </a:r>
            <a:r>
              <a:rPr lang="es-ES" sz="3102" b="1" dirty="0"/>
              <a:t>GUÍA RÁPIDA</a:t>
            </a:r>
            <a:r>
              <a:rPr dirty="0"/>
              <a:t> </a:t>
            </a:r>
          </a:p>
        </p:txBody>
      </p:sp>
      <p:sp>
        <p:nvSpPr>
          <p:cNvPr id="134" name="Línea"/>
          <p:cNvSpPr/>
          <p:nvPr/>
        </p:nvSpPr>
        <p:spPr>
          <a:xfrm>
            <a:off x="3721100" y="1534708"/>
            <a:ext cx="3111501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5" name="Línea"/>
          <p:cNvSpPr/>
          <p:nvPr/>
        </p:nvSpPr>
        <p:spPr>
          <a:xfrm>
            <a:off x="2354308" y="10337513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6" name="Python in R Markdown"/>
          <p:cNvSpPr txBox="1"/>
          <p:nvPr/>
        </p:nvSpPr>
        <p:spPr>
          <a:xfrm>
            <a:off x="282565" y="1603965"/>
            <a:ext cx="2689839" cy="271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lang="es-ES" sz="2000"/>
              <a:t>Python en R Markdown</a:t>
            </a:r>
            <a:endParaRPr sz="2000" dirty="0"/>
          </a:p>
        </p:txBody>
      </p:sp>
      <p:sp>
        <p:nvSpPr>
          <p:cNvPr id="137" name="Línea"/>
          <p:cNvSpPr/>
          <p:nvPr/>
        </p:nvSpPr>
        <p:spPr>
          <a:xfrm>
            <a:off x="10869474" y="1534270"/>
            <a:ext cx="1260523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8" name="Python in R"/>
          <p:cNvSpPr txBox="1"/>
          <p:nvPr/>
        </p:nvSpPr>
        <p:spPr>
          <a:xfrm>
            <a:off x="10824698" y="1573188"/>
            <a:ext cx="1788951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dirty="0"/>
              <a:t>Python </a:t>
            </a:r>
            <a:r>
              <a:rPr lang="es-ES" dirty="0"/>
              <a:t>e</a:t>
            </a:r>
            <a:r>
              <a:rPr dirty="0"/>
              <a:t>n R</a:t>
            </a:r>
          </a:p>
        </p:txBody>
      </p:sp>
      <p:sp>
        <p:nvSpPr>
          <p:cNvPr id="139" name="Call Python from R code in three ways:"/>
          <p:cNvSpPr txBox="1"/>
          <p:nvPr/>
        </p:nvSpPr>
        <p:spPr>
          <a:xfrm>
            <a:off x="10860886" y="1941095"/>
            <a:ext cx="2526775" cy="248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lnSpcReduction="10000"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7A4300"/>
                </a:solidFill>
              </a:defRPr>
            </a:lvl1pPr>
          </a:lstStyle>
          <a:p>
            <a:r>
              <a:rPr lang="es-ES"/>
              <a:t>Llame a Python desde código R de tres maneras:</a:t>
            </a:r>
            <a:endParaRPr dirty="0"/>
          </a:p>
        </p:txBody>
      </p:sp>
      <p:sp>
        <p:nvSpPr>
          <p:cNvPr id="140" name="Use import() to import any Python module. Access the attributes of a module with $.…"/>
          <p:cNvSpPr txBox="1"/>
          <p:nvPr/>
        </p:nvSpPr>
        <p:spPr>
          <a:xfrm>
            <a:off x="10857227" y="2430435"/>
            <a:ext cx="2745182" cy="3196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7A4300"/>
                </a:solidFill>
              </a:defRPr>
            </a:pPr>
            <a:r>
              <a:rPr dirty="0"/>
              <a:t>Use </a:t>
            </a:r>
            <a:r>
              <a:rPr b="1" dirty="0"/>
              <a:t>import()</a:t>
            </a:r>
            <a:r>
              <a:rPr dirty="0"/>
              <a:t> </a:t>
            </a:r>
            <a:r>
              <a:rPr lang="es-ES" dirty="0"/>
              <a:t>para importar cualquier módulo de Python. Acceda a los atributos de un módulo con</a:t>
            </a:r>
            <a:r>
              <a:rPr dirty="0"/>
              <a:t> </a:t>
            </a:r>
            <a:r>
              <a:rPr b="1" dirty="0"/>
              <a:t>$</a:t>
            </a:r>
            <a:r>
              <a:rPr dirty="0"/>
              <a:t>.</a:t>
            </a:r>
          </a:p>
          <a:p>
            <a:pPr marL="381000" indent="-127000">
              <a:lnSpc>
                <a:spcPct val="80000"/>
              </a:lnSpc>
              <a:spcBef>
                <a:spcPts val="6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/>
              <a:t>import(</a:t>
            </a:r>
            <a:r>
              <a:rPr dirty="0"/>
              <a:t>module, as = NULL, convert = TRUE, </a:t>
            </a:r>
            <a:r>
              <a:rPr dirty="0" err="1"/>
              <a:t>delay_load</a:t>
            </a:r>
            <a:r>
              <a:rPr dirty="0"/>
              <a:t> = FALSE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Importar un módulo de Python</a:t>
            </a:r>
            <a:r>
              <a:rPr dirty="0"/>
              <a:t>. </a:t>
            </a:r>
            <a:r>
              <a:rPr lang="es-ES" dirty="0"/>
              <a:t>Si</a:t>
            </a:r>
            <a:r>
              <a:rPr dirty="0"/>
              <a:t> convert = TRUE, </a:t>
            </a:r>
            <a:r>
              <a:rPr lang="es-ES" dirty="0"/>
              <a:t>Los objetos de Python se convierten a sus tipos de R equivalentes</a:t>
            </a:r>
            <a:r>
              <a:rPr dirty="0"/>
              <a:t>. </a:t>
            </a:r>
            <a:r>
              <a:rPr lang="es-ES" dirty="0"/>
              <a:t>Además,</a:t>
            </a:r>
            <a:r>
              <a:rPr dirty="0"/>
              <a:t> </a:t>
            </a:r>
            <a:r>
              <a:rPr b="1" dirty="0" err="1"/>
              <a:t>import_from_path</a:t>
            </a:r>
            <a:r>
              <a:rPr b="1" dirty="0"/>
              <a:t>()</a:t>
            </a:r>
            <a:r>
              <a:rPr dirty="0"/>
              <a:t>.</a:t>
            </a:r>
            <a:r>
              <a:rPr lang="es-ES" dirty="0"/>
              <a:t> </a:t>
            </a:r>
            <a:r>
              <a:rPr dirty="0"/>
              <a:t>import("pandas")</a:t>
            </a:r>
          </a:p>
          <a:p>
            <a:pPr marL="381000" indent="-127000">
              <a:lnSpc>
                <a:spcPct val="80000"/>
              </a:lnSpc>
              <a:spcBef>
                <a:spcPts val="6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import_main</a:t>
            </a:r>
            <a:r>
              <a:rPr b="1" dirty="0"/>
              <a:t>(</a:t>
            </a:r>
            <a:r>
              <a:rPr dirty="0"/>
              <a:t>convert = TRUE</a:t>
            </a:r>
            <a:r>
              <a:rPr b="1" dirty="0"/>
              <a:t>)</a:t>
            </a:r>
            <a:r>
              <a:rPr dirty="0"/>
              <a:t> </a:t>
            </a:r>
          </a:p>
          <a:p>
            <a:pPr indent="254000"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Importar el módulo principal, donde </a:t>
            </a:r>
          </a:p>
          <a:p>
            <a:pPr indent="254000"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Python ejecuta el código de forma</a:t>
            </a:r>
          </a:p>
          <a:p>
            <a:pPr indent="254000"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predeterminada</a:t>
            </a:r>
            <a:r>
              <a:rPr dirty="0"/>
              <a:t>. </a:t>
            </a:r>
            <a:r>
              <a:rPr dirty="0" err="1"/>
              <a:t>import_main</a:t>
            </a:r>
            <a:r>
              <a:rPr dirty="0"/>
              <a:t>()</a:t>
            </a:r>
          </a:p>
          <a:p>
            <a:pPr marL="381000" indent="-127000">
              <a:lnSpc>
                <a:spcPct val="80000"/>
              </a:lnSpc>
              <a:spcBef>
                <a:spcPts val="12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import_builtins</a:t>
            </a:r>
            <a:r>
              <a:rPr b="1" dirty="0"/>
              <a:t>(</a:t>
            </a:r>
            <a:r>
              <a:rPr dirty="0"/>
              <a:t>convert = TRUE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Importar las funciones integradas de Python</a:t>
            </a:r>
            <a:r>
              <a:rPr dirty="0"/>
              <a:t>. </a:t>
            </a:r>
            <a:r>
              <a:rPr dirty="0" err="1"/>
              <a:t>import_builtins</a:t>
            </a:r>
            <a:r>
              <a:rPr dirty="0"/>
              <a:t>()</a:t>
            </a:r>
          </a:p>
        </p:txBody>
      </p:sp>
      <p:sp>
        <p:nvSpPr>
          <p:cNvPr id="141" name="IMPORT PYTHON MODULES"/>
          <p:cNvSpPr txBox="1"/>
          <p:nvPr/>
        </p:nvSpPr>
        <p:spPr>
          <a:xfrm>
            <a:off x="10836637" y="2223960"/>
            <a:ext cx="2617704" cy="21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defRPr>
                <a:solidFill>
                  <a:srgbClr val="7A4300"/>
                </a:solidFill>
              </a:defRPr>
            </a:pPr>
            <a:r>
              <a:rPr lang="es-ES"/>
              <a:t>IMPORTAR MÓDULOS DE PYTHON</a:t>
            </a:r>
            <a:endParaRPr dirty="0"/>
          </a:p>
        </p:txBody>
      </p:sp>
      <p:sp>
        <p:nvSpPr>
          <p:cNvPr id="142" name="SOURCE PYTHON FILES"/>
          <p:cNvSpPr txBox="1"/>
          <p:nvPr/>
        </p:nvSpPr>
        <p:spPr>
          <a:xfrm>
            <a:off x="10848186" y="5274984"/>
            <a:ext cx="2428550" cy="21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defRPr>
                <a:solidFill>
                  <a:srgbClr val="7A4300"/>
                </a:solidFill>
              </a:defRPr>
            </a:pPr>
            <a:r>
              <a:rPr lang="es-ES" dirty="0"/>
              <a:t>ARCHIVOS PYTHON DE ORIGEN</a:t>
            </a:r>
            <a:endParaRPr dirty="0"/>
          </a:p>
        </p:txBody>
      </p:sp>
      <p:sp>
        <p:nvSpPr>
          <p:cNvPr id="143" name="Use source_python() to source a Python script and make the Python functions and objects it creates available in the calling R environment.…"/>
          <p:cNvSpPr txBox="1"/>
          <p:nvPr/>
        </p:nvSpPr>
        <p:spPr>
          <a:xfrm>
            <a:off x="10859468" y="5509167"/>
            <a:ext cx="2936923" cy="1495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7A4300"/>
                </a:solidFill>
              </a:defRPr>
            </a:pPr>
            <a:r>
              <a:rPr lang="es-ES" dirty="0"/>
              <a:t>Utilice </a:t>
            </a:r>
            <a:r>
              <a:rPr lang="es-ES" dirty="0" err="1"/>
              <a:t>source_python</a:t>
            </a:r>
            <a:r>
              <a:rPr lang="es-ES" dirty="0"/>
              <a:t>() para obtener un script de Python y hacer que las funciones y los objetos de Python que crea estén disponibles en el entorno de R que realiza la llamada</a:t>
            </a:r>
            <a:r>
              <a:rPr dirty="0"/>
              <a:t>.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source_python</a:t>
            </a:r>
            <a:r>
              <a:rPr b="1" dirty="0"/>
              <a:t>(</a:t>
            </a:r>
            <a:r>
              <a:rPr dirty="0"/>
              <a:t>file, </a:t>
            </a:r>
            <a:r>
              <a:rPr dirty="0" err="1"/>
              <a:t>envir</a:t>
            </a:r>
            <a:r>
              <a:rPr dirty="0"/>
              <a:t> = </a:t>
            </a:r>
            <a:r>
              <a:rPr dirty="0" err="1"/>
              <a:t>parent.frame</a:t>
            </a:r>
            <a:r>
              <a:rPr dirty="0"/>
              <a:t>(), convert = TRUE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Ejecutar una secuencia de comandos de Python y asignar objetos a un entorno de R especificado</a:t>
            </a:r>
            <a:r>
              <a:rPr dirty="0"/>
              <a:t>. </a:t>
            </a:r>
            <a:r>
              <a:rPr dirty="0" err="1"/>
              <a:t>source_python</a:t>
            </a:r>
            <a:r>
              <a:rPr dirty="0"/>
              <a:t>("file.py")</a:t>
            </a:r>
          </a:p>
        </p:txBody>
      </p:sp>
      <p:sp>
        <p:nvSpPr>
          <p:cNvPr id="144" name="RUN PYTHON CODE"/>
          <p:cNvSpPr txBox="1"/>
          <p:nvPr/>
        </p:nvSpPr>
        <p:spPr>
          <a:xfrm>
            <a:off x="10857927" y="6842785"/>
            <a:ext cx="2205732" cy="21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defRPr>
                <a:solidFill>
                  <a:srgbClr val="7A4300"/>
                </a:solidFill>
              </a:defRPr>
            </a:pPr>
            <a:r>
              <a:rPr lang="es-ES"/>
              <a:t>EJECUTAR CÓDIGO PYTHON</a:t>
            </a:r>
            <a:endParaRPr dirty="0"/>
          </a:p>
        </p:txBody>
      </p:sp>
      <p:sp>
        <p:nvSpPr>
          <p:cNvPr id="145" name="Execute Python code into the main Python module with py_run_file() or py_run_string().…"/>
          <p:cNvSpPr txBox="1"/>
          <p:nvPr/>
        </p:nvSpPr>
        <p:spPr>
          <a:xfrm>
            <a:off x="10861339" y="7088533"/>
            <a:ext cx="2795981" cy="3174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lnSpcReduction="10000"/>
          </a:bodyPr>
          <a:lstStyle/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7A4300"/>
                </a:solidFill>
              </a:defRPr>
            </a:pPr>
            <a:r>
              <a:rPr lang="es-ES" dirty="0"/>
              <a:t>Ejecute código Python en el módulo principal de Python con</a:t>
            </a:r>
            <a:r>
              <a:rPr dirty="0"/>
              <a:t> </a:t>
            </a:r>
            <a:r>
              <a:rPr b="1" dirty="0" err="1"/>
              <a:t>py_run_file</a:t>
            </a:r>
            <a:r>
              <a:rPr b="1" dirty="0"/>
              <a:t>()</a:t>
            </a:r>
            <a:r>
              <a:rPr dirty="0"/>
              <a:t> o </a:t>
            </a:r>
            <a:r>
              <a:rPr b="1" dirty="0" err="1"/>
              <a:t>py_run_string</a:t>
            </a:r>
            <a:r>
              <a:rPr b="1" dirty="0"/>
              <a:t>()</a:t>
            </a:r>
            <a:r>
              <a:rPr dirty="0"/>
              <a:t>.</a:t>
            </a:r>
          </a:p>
          <a:p>
            <a:pPr marL="381000" indent="-127000">
              <a:lnSpc>
                <a:spcPct val="80000"/>
              </a:lnSpc>
              <a:spcBef>
                <a:spcPts val="6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py_run_string</a:t>
            </a:r>
            <a:r>
              <a:rPr b="1" dirty="0"/>
              <a:t>(</a:t>
            </a:r>
            <a:r>
              <a:rPr dirty="0"/>
              <a:t>code, local = FALSE, convert = TRUE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Ejecute código Python (pasado como una cadena) en el módulo principal</a:t>
            </a:r>
            <a:r>
              <a:rPr dirty="0"/>
              <a:t>. </a:t>
            </a:r>
            <a:r>
              <a:rPr dirty="0" err="1"/>
              <a:t>py_run_string</a:t>
            </a:r>
            <a:r>
              <a:rPr dirty="0"/>
              <a:t>("x = 10"); </a:t>
            </a:r>
            <a:r>
              <a:rPr dirty="0" err="1"/>
              <a:t>py$x</a:t>
            </a:r>
            <a:endParaRPr dirty="0"/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py_run_file</a:t>
            </a:r>
            <a:r>
              <a:rPr b="1" dirty="0"/>
              <a:t>(</a:t>
            </a:r>
            <a:r>
              <a:rPr dirty="0"/>
              <a:t>file, local = FALSE, convert = TRUE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Ejecute el archivo Python en el módulo principal</a:t>
            </a:r>
            <a:r>
              <a:rPr dirty="0"/>
              <a:t>. </a:t>
            </a:r>
            <a:r>
              <a:rPr dirty="0" err="1"/>
              <a:t>py_run_file</a:t>
            </a:r>
            <a:r>
              <a:rPr dirty="0"/>
              <a:t>("script.py")</a:t>
            </a:r>
          </a:p>
          <a:p>
            <a:pPr marL="381000" indent="-127000">
              <a:lnSpc>
                <a:spcPct val="80000"/>
              </a:lnSpc>
              <a:spcBef>
                <a:spcPts val="6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py_eval</a:t>
            </a:r>
            <a:r>
              <a:rPr b="1" dirty="0"/>
              <a:t>(</a:t>
            </a:r>
            <a:r>
              <a:rPr dirty="0"/>
              <a:t>code, convert = TRUE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Correr una expresión de Python, devuelve </a:t>
            </a:r>
            <a:r>
              <a:rPr lang="es-ES" dirty="0" err="1"/>
              <a:t>elresultado</a:t>
            </a:r>
            <a:r>
              <a:rPr lang="es-ES" dirty="0"/>
              <a:t>. </a:t>
            </a:r>
          </a:p>
          <a:p>
            <a:pPr marL="254000">
              <a:lnSpc>
                <a:spcPct val="80000"/>
              </a:lnSpc>
              <a:spcBef>
                <a:spcPts val="0"/>
              </a:spcBef>
              <a:buSzPct val="100000"/>
              <a:defRPr sz="1100" b="0">
                <a:solidFill>
                  <a:srgbClr val="000000"/>
                </a:solidFill>
              </a:defRPr>
            </a:pPr>
            <a:r>
              <a:rPr lang="es-ES" dirty="0"/>
              <a:t>    </a:t>
            </a:r>
            <a:r>
              <a:rPr dirty="0" err="1"/>
              <a:t>py_eval</a:t>
            </a:r>
            <a:r>
              <a:rPr dirty="0"/>
              <a:t>("1 + 1")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7A4300"/>
                </a:solidFill>
              </a:defRPr>
            </a:pPr>
            <a:r>
              <a:rPr lang="es-ES" dirty="0"/>
              <a:t>Acceda a los resultados, y a cualquier otra cosa en el módulo principal de Python, con</a:t>
            </a:r>
            <a:r>
              <a:rPr dirty="0"/>
              <a:t> </a:t>
            </a:r>
            <a:r>
              <a:rPr b="1" dirty="0" err="1"/>
              <a:t>py</a:t>
            </a:r>
            <a:r>
              <a:rPr dirty="0"/>
              <a:t>.</a:t>
            </a:r>
          </a:p>
          <a:p>
            <a:pPr marL="381000" indent="-127000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</a:t>
            </a:r>
            <a:r>
              <a:rPr b="1" dirty="0"/>
              <a:t> </a:t>
            </a:r>
            <a:r>
              <a:rPr lang="es-ES" dirty="0"/>
              <a:t>Un objeto R que contiene el módulo principal de Python y los resultados almacenados allí.</a:t>
            </a:r>
            <a:r>
              <a:rPr dirty="0"/>
              <a:t> </a:t>
            </a:r>
            <a:r>
              <a:rPr dirty="0" err="1"/>
              <a:t>py$x</a:t>
            </a:r>
            <a:endParaRPr dirty="0"/>
          </a:p>
        </p:txBody>
      </p:sp>
      <p:sp>
        <p:nvSpPr>
          <p:cNvPr id="146" name="The reticulate package lets you use Python and R together seamlessly in R code, in R Markdown documents, and in the RStudio IDE."/>
          <p:cNvSpPr txBox="1"/>
          <p:nvPr/>
        </p:nvSpPr>
        <p:spPr>
          <a:xfrm>
            <a:off x="326071" y="1240811"/>
            <a:ext cx="10166669" cy="31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defTabSz="554990">
              <a:lnSpc>
                <a:spcPct val="80000"/>
              </a:lnSpc>
              <a:spcBef>
                <a:spcPts val="0"/>
              </a:spcBef>
              <a:defRPr sz="1187" b="0">
                <a:solidFill>
                  <a:srgbClr val="000000"/>
                </a:solidFill>
              </a:defRPr>
            </a:pPr>
            <a:r>
              <a:rPr lang="es-ES" dirty="0"/>
              <a:t>El paquete </a:t>
            </a:r>
            <a:r>
              <a:rPr lang="es-ES" dirty="0" err="1"/>
              <a:t>reticulate</a:t>
            </a:r>
            <a:r>
              <a:rPr lang="es-ES" dirty="0"/>
              <a:t> le permite usar Python y R juntos sin problemas en el código de R, en documentos de R </a:t>
            </a:r>
            <a:r>
              <a:rPr lang="es-ES" dirty="0" err="1"/>
              <a:t>Markdown</a:t>
            </a:r>
            <a:r>
              <a:rPr lang="es-ES" dirty="0"/>
              <a:t> y en el IDE de RStudio.</a:t>
            </a:r>
            <a:endParaRPr dirty="0"/>
          </a:p>
        </p:txBody>
      </p:sp>
      <p:sp>
        <p:nvSpPr>
          <p:cNvPr id="147" name="py_capture_output(expr, type = c(&quot;stdout&quot;, &quot;stderr&quot;)) Capture and return Python output. Also py_suppress_warnings().…"/>
          <p:cNvSpPr txBox="1"/>
          <p:nvPr/>
        </p:nvSpPr>
        <p:spPr>
          <a:xfrm>
            <a:off x="7109529" y="6752788"/>
            <a:ext cx="3314122" cy="3562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lnSpcReduction="10000"/>
          </a:bodyPr>
          <a:lstStyle/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py_capture_output</a:t>
            </a:r>
            <a:r>
              <a:rPr b="1" dirty="0"/>
              <a:t>(</a:t>
            </a:r>
            <a:r>
              <a:rPr dirty="0"/>
              <a:t>expr, type = c("</a:t>
            </a:r>
            <a:r>
              <a:rPr dirty="0" err="1"/>
              <a:t>stdout</a:t>
            </a:r>
            <a:r>
              <a:rPr dirty="0"/>
              <a:t>", "stderr")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Capture y devuelva la salida de Python. Además</a:t>
            </a:r>
            <a:r>
              <a:rPr dirty="0"/>
              <a:t> </a:t>
            </a:r>
            <a:r>
              <a:rPr b="1" dirty="0" err="1"/>
              <a:t>py_suppress_warnings</a:t>
            </a:r>
            <a:r>
              <a:rPr b="1" dirty="0"/>
              <a:t>()</a:t>
            </a:r>
            <a:r>
              <a:rPr dirty="0"/>
              <a:t>.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py_get_attr</a:t>
            </a:r>
            <a:r>
              <a:rPr b="1" dirty="0"/>
              <a:t>(</a:t>
            </a:r>
            <a:r>
              <a:rPr dirty="0"/>
              <a:t>x, name, silent = FALSE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Obtener un atributo de un objeto de Python. Además</a:t>
            </a:r>
            <a:r>
              <a:rPr dirty="0"/>
              <a:t> </a:t>
            </a:r>
            <a:r>
              <a:rPr b="1" dirty="0" err="1"/>
              <a:t>py_set_attr</a:t>
            </a:r>
            <a:r>
              <a:rPr b="1" dirty="0"/>
              <a:t>()</a:t>
            </a:r>
            <a:r>
              <a:rPr dirty="0"/>
              <a:t>, </a:t>
            </a:r>
            <a:r>
              <a:rPr b="1" dirty="0" err="1"/>
              <a:t>py_has_attr</a:t>
            </a:r>
            <a:r>
              <a:rPr b="1" dirty="0"/>
              <a:t>()</a:t>
            </a:r>
            <a:r>
              <a:rPr dirty="0"/>
              <a:t>, </a:t>
            </a:r>
            <a:r>
              <a:rPr lang="es-ES" dirty="0"/>
              <a:t>y</a:t>
            </a:r>
            <a:r>
              <a:rPr dirty="0"/>
              <a:t> </a:t>
            </a:r>
            <a:r>
              <a:rPr b="1" dirty="0" err="1"/>
              <a:t>py_list_attributes</a:t>
            </a:r>
            <a:r>
              <a:rPr b="1" dirty="0"/>
              <a:t>()</a:t>
            </a:r>
            <a:r>
              <a:rPr dirty="0"/>
              <a:t>.</a:t>
            </a:r>
            <a:endParaRPr i="1" dirty="0"/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py_help</a:t>
            </a:r>
            <a:r>
              <a:rPr b="1" dirty="0"/>
              <a:t>(</a:t>
            </a:r>
            <a:r>
              <a:rPr dirty="0"/>
              <a:t>object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Abra la página de documentación para obtener un</a:t>
            </a:r>
            <a:br>
              <a:rPr lang="es-ES" dirty="0"/>
            </a:br>
            <a:r>
              <a:rPr lang="es-ES" dirty="0"/>
              <a:t>Objeto Python</a:t>
            </a:r>
            <a:r>
              <a:rPr dirty="0"/>
              <a:t>. </a:t>
            </a:r>
            <a:r>
              <a:rPr dirty="0" err="1"/>
              <a:t>py_help</a:t>
            </a:r>
            <a:r>
              <a:rPr dirty="0"/>
              <a:t>(</a:t>
            </a:r>
            <a:r>
              <a:rPr dirty="0" err="1"/>
              <a:t>sns</a:t>
            </a:r>
            <a:r>
              <a:rPr dirty="0"/>
              <a:t>)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py_last_error</a:t>
            </a:r>
            <a:r>
              <a:rPr b="1" dirty="0"/>
              <a:t>()</a:t>
            </a:r>
            <a:r>
              <a:rPr dirty="0"/>
              <a:t> </a:t>
            </a:r>
            <a:r>
              <a:rPr lang="es-ES" dirty="0"/>
              <a:t>Obtenga el último error de Python encontrado. Además</a:t>
            </a:r>
            <a:r>
              <a:rPr dirty="0"/>
              <a:t> </a:t>
            </a:r>
            <a:r>
              <a:rPr b="1" dirty="0" err="1"/>
              <a:t>py_clear_last_error</a:t>
            </a:r>
            <a:r>
              <a:rPr b="1" dirty="0"/>
              <a:t>() </a:t>
            </a:r>
            <a:r>
              <a:rPr lang="es-ES" dirty="0"/>
              <a:t>para borrar el último error</a:t>
            </a:r>
            <a:r>
              <a:rPr dirty="0"/>
              <a:t>. </a:t>
            </a:r>
            <a:r>
              <a:rPr dirty="0" err="1"/>
              <a:t>py_last_error</a:t>
            </a:r>
            <a:r>
              <a:rPr dirty="0"/>
              <a:t>()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py_save_object</a:t>
            </a:r>
            <a:r>
              <a:rPr b="1" dirty="0"/>
              <a:t>(</a:t>
            </a:r>
            <a:r>
              <a:rPr dirty="0"/>
              <a:t>object, filename, pickle = "pickle", ...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Guarde y cargue objetos de Python con </a:t>
            </a:r>
            <a:r>
              <a:rPr lang="es-ES" dirty="0" err="1"/>
              <a:t>pickle</a:t>
            </a:r>
            <a:r>
              <a:rPr dirty="0"/>
              <a:t>. A</a:t>
            </a:r>
            <a:r>
              <a:rPr lang="es-ES" dirty="0"/>
              <a:t>demás</a:t>
            </a:r>
            <a:r>
              <a:rPr dirty="0"/>
              <a:t> </a:t>
            </a:r>
            <a:r>
              <a:rPr b="1" dirty="0" err="1"/>
              <a:t>py_load_object</a:t>
            </a:r>
            <a:r>
              <a:rPr b="1" dirty="0"/>
              <a:t>()</a:t>
            </a:r>
            <a:r>
              <a:rPr dirty="0"/>
              <a:t>. </a:t>
            </a:r>
            <a:r>
              <a:rPr dirty="0" err="1"/>
              <a:t>py_save_object</a:t>
            </a:r>
            <a:r>
              <a:rPr dirty="0"/>
              <a:t>(x, "</a:t>
            </a:r>
            <a:r>
              <a:rPr dirty="0" err="1"/>
              <a:t>x.pickle</a:t>
            </a:r>
            <a:r>
              <a:rPr dirty="0"/>
              <a:t>")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/>
              <a:t>with(</a:t>
            </a:r>
            <a:r>
              <a:rPr dirty="0"/>
              <a:t>data, expr, as = NULL, ...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Evaluar una expresión dentro de un gestor de contexto de Python</a:t>
            </a:r>
            <a:r>
              <a:rPr dirty="0"/>
              <a:t>. </a:t>
            </a:r>
            <a:br>
              <a:rPr dirty="0"/>
            </a:br>
            <a:r>
              <a:rPr dirty="0" err="1"/>
              <a:t>py</a:t>
            </a:r>
            <a:r>
              <a:rPr dirty="0"/>
              <a:t> </a:t>
            </a:r>
            <a:r>
              <a:rPr sz="1000" dirty="0"/>
              <a:t>&lt;-</a:t>
            </a:r>
            <a:r>
              <a:rPr dirty="0"/>
              <a:t> </a:t>
            </a:r>
            <a:r>
              <a:rPr dirty="0" err="1"/>
              <a:t>import_builtins</a:t>
            </a:r>
            <a:r>
              <a:rPr dirty="0"/>
              <a:t>();</a:t>
            </a:r>
            <a:br>
              <a:rPr dirty="0"/>
            </a:br>
            <a:r>
              <a:rPr dirty="0"/>
              <a:t>with(</a:t>
            </a:r>
            <a:r>
              <a:rPr dirty="0" err="1"/>
              <a:t>py$open</a:t>
            </a:r>
            <a:r>
              <a:rPr dirty="0"/>
              <a:t>("output.txt", "w") %as% file, </a:t>
            </a:r>
            <a:br>
              <a:rPr dirty="0"/>
            </a:br>
            <a:r>
              <a:rPr dirty="0"/>
              <a:t>    { </a:t>
            </a:r>
            <a:r>
              <a:rPr dirty="0" err="1"/>
              <a:t>file$write</a:t>
            </a:r>
            <a:r>
              <a:rPr dirty="0"/>
              <a:t>("Hello, there!")})</a:t>
            </a:r>
          </a:p>
        </p:txBody>
      </p:sp>
      <p:graphicFrame>
        <p:nvGraphicFramePr>
          <p:cNvPr id="148" name="Table 1"/>
          <p:cNvGraphicFramePr/>
          <p:nvPr>
            <p:extLst>
              <p:ext uri="{D42A27DB-BD31-4B8C-83A1-F6EECF244321}">
                <p14:modId xmlns:p14="http://schemas.microsoft.com/office/powerpoint/2010/main" val="1053769051"/>
              </p:ext>
            </p:extLst>
          </p:nvPr>
        </p:nvGraphicFramePr>
        <p:xfrm>
          <a:off x="612820" y="7171272"/>
          <a:ext cx="2478690" cy="1667160"/>
        </p:xfrm>
        <a:graphic>
          <a:graphicData uri="http://schemas.openxmlformats.org/drawingml/2006/table">
            <a:tbl>
              <a:tblPr firstRow="1">
                <a:tableStyleId>{C7B018BB-80A7-4F77-B60F-C8B233D01FF8}</a:tableStyleId>
              </a:tblPr>
              <a:tblGrid>
                <a:gridCol w="1350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7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4105">
                <a:tc>
                  <a:txBody>
                    <a:bodyPr/>
                    <a:lstStyle/>
                    <a:p>
                      <a:pPr indent="4445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100">
                          <a:solidFill>
                            <a:srgbClr val="7A4300"/>
                          </a:solidFill>
                        </a:rPr>
                        <a:t>R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4445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100" b="1">
                          <a:solidFill>
                            <a:srgbClr val="7A4300"/>
                          </a:solidFill>
                        </a:rPr>
                        <a:t>Python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lang="es-ES" sz="900" b="1" dirty="0"/>
                        <a:t>Vector de un solo elemento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32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lang="es-ES" sz="900" b="1" dirty="0"/>
                        <a:t>Escalar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32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lang="es-ES" sz="900" b="1" dirty="0"/>
                        <a:t>Vector </a:t>
                      </a:r>
                      <a:r>
                        <a:rPr lang="es-ES" sz="900" b="1" dirty="0" err="1"/>
                        <a:t>multielemento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 dirty="0"/>
                        <a:t>List</a:t>
                      </a:r>
                      <a:r>
                        <a:rPr lang="es-ES" sz="900" b="1" dirty="0"/>
                        <a:t>a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lang="es-ES" sz="900" b="1" dirty="0"/>
                        <a:t>Lista de varios tipos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 dirty="0"/>
                        <a:t>Tuple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lang="es-ES" sz="900" b="1" dirty="0"/>
                        <a:t>Lista con nombre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Dict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lang="es-ES" sz="900" b="1" dirty="0"/>
                        <a:t>Matriz/Arreglo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NumPy ndarray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lang="es-ES" sz="900" b="1" dirty="0"/>
                        <a:t>Marco de Datos</a:t>
                      </a:r>
                      <a:endParaRPr sz="900" b="1" dirty="0"/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Pandas DataFrame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 dirty="0" err="1"/>
                        <a:t>Func</a:t>
                      </a:r>
                      <a:r>
                        <a:rPr lang="es-ES" sz="900" b="1" dirty="0" err="1"/>
                        <a:t>ió</a:t>
                      </a:r>
                      <a:r>
                        <a:rPr sz="900" b="1" dirty="0"/>
                        <a:t>n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Python function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 spc="-18"/>
                        <a:t>NULL, TRUE, FALSE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 dirty="0"/>
                        <a:t>None, True, False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49" name="Línea"/>
          <p:cNvSpPr/>
          <p:nvPr/>
        </p:nvSpPr>
        <p:spPr>
          <a:xfrm>
            <a:off x="282565" y="1534708"/>
            <a:ext cx="2898823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0" name="py_to_r(x) Convert a Python object to an R object. Also r_to_py().…"/>
          <p:cNvSpPr txBox="1"/>
          <p:nvPr/>
        </p:nvSpPr>
        <p:spPr>
          <a:xfrm>
            <a:off x="666925" y="9089127"/>
            <a:ext cx="2370482" cy="803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py_to_r</a:t>
            </a:r>
            <a:r>
              <a:rPr b="1" dirty="0"/>
              <a:t>(</a:t>
            </a:r>
            <a:r>
              <a:rPr dirty="0"/>
              <a:t>x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Convierta un objeto de Python en un objeto de R. Además</a:t>
            </a:r>
            <a:r>
              <a:rPr dirty="0"/>
              <a:t> </a:t>
            </a:r>
            <a:r>
              <a:rPr b="1" dirty="0" err="1"/>
              <a:t>r_to_py</a:t>
            </a:r>
            <a:r>
              <a:rPr b="1" dirty="0"/>
              <a:t>()</a:t>
            </a:r>
            <a:r>
              <a:rPr dirty="0"/>
              <a:t>.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/>
              <a:t>tuple(</a:t>
            </a:r>
            <a:r>
              <a:rPr dirty="0"/>
              <a:t>..., convert = FALSE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Cree un </a:t>
            </a:r>
            <a:r>
              <a:rPr dirty="0"/>
              <a:t> Python tuple. tuple("a", "b", "c")</a:t>
            </a:r>
          </a:p>
        </p:txBody>
      </p:sp>
      <p:sp>
        <p:nvSpPr>
          <p:cNvPr id="151" name="Helpers"/>
          <p:cNvSpPr txBox="1"/>
          <p:nvPr/>
        </p:nvSpPr>
        <p:spPr>
          <a:xfrm>
            <a:off x="7193650" y="6352283"/>
            <a:ext cx="1538883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lang="es-ES"/>
              <a:t>Ayudantes</a:t>
            </a:r>
            <a:endParaRPr dirty="0"/>
          </a:p>
        </p:txBody>
      </p:sp>
      <p:sp>
        <p:nvSpPr>
          <p:cNvPr id="152" name="Object Conversion"/>
          <p:cNvSpPr txBox="1"/>
          <p:nvPr/>
        </p:nvSpPr>
        <p:spPr>
          <a:xfrm>
            <a:off x="397095" y="6379390"/>
            <a:ext cx="2575309" cy="271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lang="es-ES" sz="2000" dirty="0"/>
              <a:t>Conversión de objetos</a:t>
            </a:r>
            <a:endParaRPr sz="2000" dirty="0"/>
          </a:p>
        </p:txBody>
      </p:sp>
      <p:sp>
        <p:nvSpPr>
          <p:cNvPr id="153" name="dict(..., convert = FALSE) Create a Python dictionary object. Also py_dict() to make a dictionary that uses Python objects as keys. dict(foo = &quot;bar&quot;, index = 42L)…"/>
          <p:cNvSpPr txBox="1"/>
          <p:nvPr/>
        </p:nvSpPr>
        <p:spPr>
          <a:xfrm>
            <a:off x="3445094" y="6685188"/>
            <a:ext cx="3214556" cy="3836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dict</a:t>
            </a:r>
            <a:r>
              <a:rPr b="1" dirty="0"/>
              <a:t>(</a:t>
            </a:r>
            <a:r>
              <a:rPr dirty="0"/>
              <a:t>..., convert = FALSE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Cree un objeto de diccionario de Python. Además</a:t>
            </a:r>
            <a:r>
              <a:rPr dirty="0"/>
              <a:t> </a:t>
            </a:r>
            <a:r>
              <a:rPr b="1" dirty="0" err="1"/>
              <a:t>py_dict</a:t>
            </a:r>
            <a:r>
              <a:rPr b="1" dirty="0"/>
              <a:t>() </a:t>
            </a:r>
            <a:r>
              <a:rPr lang="es-ES" dirty="0"/>
              <a:t>para crear un diccionario que use objetos de Python como claves</a:t>
            </a:r>
            <a:r>
              <a:rPr dirty="0"/>
              <a:t>. </a:t>
            </a:r>
            <a:r>
              <a:rPr dirty="0" err="1"/>
              <a:t>dict</a:t>
            </a:r>
            <a:r>
              <a:rPr dirty="0"/>
              <a:t>(foo = "bar", index = 42L)</a:t>
            </a:r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np_array</a:t>
            </a:r>
            <a:r>
              <a:rPr b="1" dirty="0"/>
              <a:t>(</a:t>
            </a:r>
            <a:r>
              <a:rPr dirty="0"/>
              <a:t>data, </a:t>
            </a:r>
            <a:r>
              <a:rPr dirty="0" err="1"/>
              <a:t>dtype</a:t>
            </a:r>
            <a:r>
              <a:rPr dirty="0"/>
              <a:t> = NULL, order = "C"</a:t>
            </a:r>
            <a:r>
              <a:rPr b="1" dirty="0"/>
              <a:t>)</a:t>
            </a:r>
            <a:r>
              <a:rPr dirty="0"/>
              <a:t> </a:t>
            </a:r>
            <a:r>
              <a:rPr dirty="0" err="1"/>
              <a:t>Crea</a:t>
            </a:r>
            <a:r>
              <a:rPr dirty="0"/>
              <a:t> NumPy </a:t>
            </a:r>
            <a:r>
              <a:rPr dirty="0" err="1"/>
              <a:t>arr</a:t>
            </a:r>
            <a:r>
              <a:rPr lang="es-ES" dirty="0" err="1"/>
              <a:t>eglos</a:t>
            </a:r>
            <a:r>
              <a:rPr dirty="0"/>
              <a:t>. </a:t>
            </a:r>
            <a:r>
              <a:rPr dirty="0" err="1"/>
              <a:t>np_array</a:t>
            </a:r>
            <a:r>
              <a:rPr dirty="0"/>
              <a:t>(c(1:8), </a:t>
            </a:r>
            <a:r>
              <a:rPr dirty="0" err="1"/>
              <a:t>dtype</a:t>
            </a:r>
            <a:r>
              <a:rPr dirty="0"/>
              <a:t> = "float16")</a:t>
            </a:r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array_reshape</a:t>
            </a:r>
            <a:r>
              <a:rPr b="1" dirty="0"/>
              <a:t>(</a:t>
            </a:r>
            <a:r>
              <a:rPr dirty="0"/>
              <a:t>x, dim, order = c("C", "F")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Cambiar la forma de un arreglo de Python</a:t>
            </a:r>
            <a:r>
              <a:rPr dirty="0"/>
              <a:t>. x </a:t>
            </a:r>
            <a:r>
              <a:rPr sz="980" dirty="0"/>
              <a:t>&lt;-</a:t>
            </a:r>
            <a:r>
              <a:rPr dirty="0"/>
              <a:t> 1:4; </a:t>
            </a:r>
            <a:r>
              <a:rPr dirty="0" err="1"/>
              <a:t>array_reshape</a:t>
            </a:r>
            <a:r>
              <a:rPr dirty="0"/>
              <a:t>(x, c(2, 2))</a:t>
            </a:r>
            <a:endParaRPr i="1" dirty="0"/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py_func</a:t>
            </a:r>
            <a:r>
              <a:rPr b="1" dirty="0"/>
              <a:t>(</a:t>
            </a:r>
            <a:r>
              <a:rPr dirty="0"/>
              <a:t>f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Encapsular una función de R en una función de Python con la misma firma</a:t>
            </a:r>
            <a:r>
              <a:rPr dirty="0"/>
              <a:t>. </a:t>
            </a:r>
            <a:r>
              <a:rPr dirty="0" err="1"/>
              <a:t>py_func</a:t>
            </a:r>
            <a:r>
              <a:rPr dirty="0"/>
              <a:t>(</a:t>
            </a:r>
            <a:r>
              <a:rPr dirty="0" err="1"/>
              <a:t>xor</a:t>
            </a:r>
            <a:r>
              <a:rPr dirty="0"/>
              <a:t>)</a:t>
            </a:r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py_main_thread_func</a:t>
            </a:r>
            <a:r>
              <a:rPr b="1" dirty="0"/>
              <a:t>(</a:t>
            </a:r>
            <a:r>
              <a:rPr dirty="0"/>
              <a:t>f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Cree una función a la que siempre se llamará en el subproceso principal</a:t>
            </a:r>
            <a:r>
              <a:rPr dirty="0"/>
              <a:t>.</a:t>
            </a:r>
            <a:r>
              <a:rPr i="1" dirty="0"/>
              <a:t> </a:t>
            </a:r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/>
              <a:t>iterate(</a:t>
            </a:r>
            <a:r>
              <a:rPr dirty="0"/>
              <a:t>it, f = base::identity, simplify = TRUE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Aplique una función de R a cada valor de un iterador de Python o devuelva los valores como un vector de R, drenando el iterador a medida que avanza. Además</a:t>
            </a:r>
            <a:r>
              <a:rPr dirty="0"/>
              <a:t> </a:t>
            </a:r>
            <a:r>
              <a:rPr b="1" dirty="0" err="1"/>
              <a:t>iter_next</a:t>
            </a:r>
            <a:r>
              <a:rPr b="1" dirty="0"/>
              <a:t>() </a:t>
            </a:r>
            <a:r>
              <a:rPr lang="es-ES" dirty="0"/>
              <a:t>y</a:t>
            </a:r>
            <a:r>
              <a:rPr dirty="0"/>
              <a:t> </a:t>
            </a:r>
            <a:r>
              <a:rPr b="1" dirty="0" err="1"/>
              <a:t>as_iterator</a:t>
            </a:r>
            <a:r>
              <a:rPr b="1" dirty="0"/>
              <a:t>()</a:t>
            </a:r>
            <a:r>
              <a:rPr dirty="0"/>
              <a:t>.</a:t>
            </a:r>
            <a:endParaRPr i="1" dirty="0"/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py_iterator</a:t>
            </a:r>
            <a:r>
              <a:rPr b="1" dirty="0"/>
              <a:t>(</a:t>
            </a:r>
            <a:r>
              <a:rPr dirty="0" err="1"/>
              <a:t>fn</a:t>
            </a:r>
            <a:r>
              <a:rPr dirty="0"/>
              <a:t>, completed = NULL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Creación de un iterador de Python a partir de una función de R</a:t>
            </a:r>
            <a:r>
              <a:rPr dirty="0"/>
              <a:t>. </a:t>
            </a:r>
            <a:r>
              <a:rPr dirty="0" err="1"/>
              <a:t>seq_gen</a:t>
            </a:r>
            <a:r>
              <a:rPr dirty="0"/>
              <a:t> </a:t>
            </a:r>
            <a:r>
              <a:rPr sz="980" dirty="0"/>
              <a:t>&lt;-</a:t>
            </a:r>
            <a:r>
              <a:rPr dirty="0"/>
              <a:t> function(x){</a:t>
            </a:r>
            <a:br>
              <a:rPr dirty="0"/>
            </a:br>
            <a:r>
              <a:rPr dirty="0"/>
              <a:t>n </a:t>
            </a:r>
            <a:r>
              <a:rPr sz="980" dirty="0"/>
              <a:t>&lt;-</a:t>
            </a:r>
            <a:r>
              <a:rPr dirty="0"/>
              <a:t> x; function() {n </a:t>
            </a:r>
            <a:r>
              <a:rPr sz="980" dirty="0"/>
              <a:t>&lt;&lt;-</a:t>
            </a:r>
            <a:r>
              <a:rPr dirty="0"/>
              <a:t> n + 1; n}}; </a:t>
            </a:r>
            <a:r>
              <a:rPr dirty="0" err="1"/>
              <a:t>py_iterator</a:t>
            </a:r>
            <a:r>
              <a:rPr dirty="0"/>
              <a:t>(</a:t>
            </a:r>
            <a:r>
              <a:rPr dirty="0" err="1"/>
              <a:t>seq_gen</a:t>
            </a:r>
            <a:r>
              <a:rPr dirty="0"/>
              <a:t>(9))</a:t>
            </a:r>
          </a:p>
        </p:txBody>
      </p:sp>
      <p:sp>
        <p:nvSpPr>
          <p:cNvPr id="154" name="Reticulate provides automatic built-in conversion between Python and R for many Python types."/>
          <p:cNvSpPr txBox="1"/>
          <p:nvPr/>
        </p:nvSpPr>
        <p:spPr>
          <a:xfrm>
            <a:off x="416558" y="6794949"/>
            <a:ext cx="2936923" cy="368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lnSpcReduction="10000"/>
          </a:bodyPr>
          <a:lstStyle/>
          <a:p>
            <a:pPr defTabSz="560831">
              <a:lnSpc>
                <a:spcPct val="80000"/>
              </a:lnSpc>
              <a:spcBef>
                <a:spcPts val="900"/>
              </a:spcBef>
              <a:defRPr sz="1056" b="0">
                <a:solidFill>
                  <a:srgbClr val="7A4300"/>
                </a:solidFill>
              </a:defRPr>
            </a:pPr>
            <a:r>
              <a:rPr lang="es-ES"/>
              <a:t>Reticulate proporciona una conversión automática integrada entre Python y R para muchos tipos de Python.</a:t>
            </a:r>
            <a:endParaRPr dirty="0"/>
          </a:p>
        </p:txBody>
      </p:sp>
      <p:sp>
        <p:nvSpPr>
          <p:cNvPr id="155" name="Flecha doble"/>
          <p:cNvSpPr/>
          <p:nvPr/>
        </p:nvSpPr>
        <p:spPr>
          <a:xfrm>
            <a:off x="1655967" y="7171416"/>
            <a:ext cx="392399" cy="168527"/>
          </a:xfrm>
          <a:prstGeom prst="leftRightArrow">
            <a:avLst>
              <a:gd name="adj1" fmla="val 41302"/>
              <a:gd name="adj2" fmla="val 74247"/>
            </a:avLst>
          </a:prstGeom>
          <a:solidFill>
            <a:srgbClr val="7A4300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6" name="Tip: To index Python objects begin at 0, use integers, e.g. 0L"/>
          <p:cNvSpPr txBox="1"/>
          <p:nvPr/>
        </p:nvSpPr>
        <p:spPr>
          <a:xfrm>
            <a:off x="3091510" y="6377055"/>
            <a:ext cx="3630179" cy="248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defTabSz="525779">
              <a:lnSpc>
                <a:spcPct val="80000"/>
              </a:lnSpc>
              <a:spcBef>
                <a:spcPts val="0"/>
              </a:spcBef>
              <a:defRPr sz="989">
                <a:solidFill>
                  <a:srgbClr val="7A4300"/>
                </a:solidFill>
              </a:defRPr>
            </a:lvl1pPr>
          </a:lstStyle>
          <a:p>
            <a:r>
              <a:rPr lang="es-ES"/>
              <a:t>Consejo: Para indexar objetos de Python que comiencen en 0, use números enteros, por ejemplo, 0L</a:t>
            </a:r>
            <a:endParaRPr dirty="0"/>
          </a:p>
        </p:txBody>
      </p:sp>
      <p:sp>
        <p:nvSpPr>
          <p:cNvPr id="157" name="Or, if you like, you can convert manually with"/>
          <p:cNvSpPr txBox="1"/>
          <p:nvPr/>
        </p:nvSpPr>
        <p:spPr>
          <a:xfrm>
            <a:off x="426623" y="8886554"/>
            <a:ext cx="2745181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fontScale="92500" lnSpcReduction="10000"/>
          </a:bodyPr>
          <a:lstStyle>
            <a:lvl1pPr defTabSz="578358">
              <a:lnSpc>
                <a:spcPct val="80000"/>
              </a:lnSpc>
              <a:spcBef>
                <a:spcPts val="900"/>
              </a:spcBef>
              <a:defRPr sz="1089" b="0">
                <a:solidFill>
                  <a:srgbClr val="7A4300"/>
                </a:solidFill>
              </a:defRPr>
            </a:lvl1pPr>
          </a:lstStyle>
          <a:p>
            <a:r>
              <a:rPr lang="es-ES"/>
              <a:t>O, si lo desea, puede convertir manualmente con</a:t>
            </a:r>
            <a:endParaRPr dirty="0"/>
          </a:p>
        </p:txBody>
      </p:sp>
      <p:sp>
        <p:nvSpPr>
          <p:cNvPr id="158" name="(Optional) Build Python env to use.…"/>
          <p:cNvSpPr txBox="1"/>
          <p:nvPr/>
        </p:nvSpPr>
        <p:spPr>
          <a:xfrm>
            <a:off x="308177" y="2006527"/>
            <a:ext cx="2516581" cy="435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lnSpcReduction="10000"/>
          </a:bodyPr>
          <a:lstStyle/>
          <a:p>
            <a:pPr>
              <a:lnSpc>
                <a:spcPct val="80000"/>
              </a:lnSpc>
              <a:spcBef>
                <a:spcPts val="150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(Opcional) Compile Python </a:t>
            </a:r>
            <a:r>
              <a:rPr lang="es-ES" dirty="0" err="1"/>
              <a:t>env</a:t>
            </a:r>
            <a:r>
              <a:rPr lang="es-ES" dirty="0"/>
              <a:t> para usar. Las versiones de </a:t>
            </a:r>
            <a:r>
              <a:rPr lang="es-ES" dirty="0" err="1"/>
              <a:t>knitr</a:t>
            </a:r>
            <a:r>
              <a:rPr lang="es-ES" dirty="0"/>
              <a:t> &gt;= 1.18 usarán automáticamente el motor </a:t>
            </a:r>
            <a:r>
              <a:rPr lang="es-ES" dirty="0" err="1"/>
              <a:t>reticulate</a:t>
            </a:r>
            <a:r>
              <a:rPr lang="es-ES" dirty="0"/>
              <a:t> para los fragmentos de Python. Ver</a:t>
            </a:r>
            <a:r>
              <a:rPr dirty="0"/>
              <a:t> </a:t>
            </a:r>
            <a:r>
              <a:rPr b="1" dirty="0"/>
              <a:t>?reticulate::</a:t>
            </a:r>
            <a:r>
              <a:rPr b="1" dirty="0" err="1"/>
              <a:t>eng_python</a:t>
            </a:r>
            <a:r>
              <a:rPr dirty="0"/>
              <a:t> </a:t>
            </a:r>
            <a:r>
              <a:rPr lang="es-ES" dirty="0"/>
              <a:t>para obtener una lista de las opciones de trozos de </a:t>
            </a:r>
            <a:r>
              <a:rPr lang="es-ES" dirty="0" err="1"/>
              <a:t>knitr</a:t>
            </a:r>
            <a:r>
              <a:rPr lang="es-ES" dirty="0"/>
              <a:t> compatibles.</a:t>
            </a:r>
            <a:endParaRPr dirty="0"/>
          </a:p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Sugerir el entorno de Python para usar, en los fragmentos de código.</a:t>
            </a:r>
            <a:endParaRPr dirty="0"/>
          </a:p>
          <a:p>
            <a:pPr>
              <a:lnSpc>
                <a:spcPct val="80000"/>
              </a:lnSpc>
              <a:spcBef>
                <a:spcPts val="150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Comience los fragmentos de Python con '''{</a:t>
            </a:r>
            <a:r>
              <a:rPr lang="es-ES" dirty="0" err="1"/>
              <a:t>python</a:t>
            </a:r>
            <a:r>
              <a:rPr lang="es-ES" dirty="0"/>
              <a:t>}. Las opciones de fragmentos, como echo, </a:t>
            </a:r>
            <a:r>
              <a:rPr lang="es-ES" dirty="0" err="1"/>
              <a:t>include</a:t>
            </a:r>
            <a:r>
              <a:rPr lang="es-ES" dirty="0"/>
              <a:t>, etc., funcionan según lo esperado.</a:t>
            </a:r>
            <a:endParaRPr dirty="0"/>
          </a:p>
          <a:p>
            <a:pPr>
              <a:lnSpc>
                <a:spcPct val="80000"/>
              </a:lnSpc>
              <a:spcBef>
                <a:spcPts val="150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Utilice el objeto </a:t>
            </a:r>
            <a:r>
              <a:rPr lang="es-ES" dirty="0" err="1"/>
              <a:t>py</a:t>
            </a:r>
            <a:r>
              <a:rPr lang="es-ES" dirty="0"/>
              <a:t> para acceder a los objetos creados en fragmentos de Python desde fragmentos de R.</a:t>
            </a:r>
            <a:endParaRPr dirty="0"/>
          </a:p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Todos los fragmentos de Python se ejecutan dentro de una sesión única de Python para que tenga acceso a todos los objetos creados en fragmentos anteriores.</a:t>
            </a:r>
            <a:endParaRPr dirty="0"/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Utilice el objeto r para acceder a los objetos creados en fragmentos de R desde fragmentos de Python.</a:t>
            </a:r>
            <a:endParaRPr dirty="0"/>
          </a:p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La salida se muestra debajo del fragmento, incluyendo gráficas </a:t>
            </a:r>
            <a:r>
              <a:rPr lang="es-ES" dirty="0" err="1"/>
              <a:t>matplotlib</a:t>
            </a:r>
            <a:r>
              <a:rPr lang="es-ES" dirty="0"/>
              <a:t>.</a:t>
            </a:r>
            <a:endParaRPr dirty="0"/>
          </a:p>
        </p:txBody>
      </p:sp>
      <p:sp>
        <p:nvSpPr>
          <p:cNvPr id="159" name="Línea"/>
          <p:cNvSpPr/>
          <p:nvPr/>
        </p:nvSpPr>
        <p:spPr>
          <a:xfrm flipH="1">
            <a:off x="2738605" y="2647557"/>
            <a:ext cx="950886" cy="35765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0" name="Línea"/>
          <p:cNvSpPr/>
          <p:nvPr/>
        </p:nvSpPr>
        <p:spPr>
          <a:xfrm flipH="1" flipV="1">
            <a:off x="2848973" y="2283195"/>
            <a:ext cx="870222" cy="8156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1" name="Línea"/>
          <p:cNvSpPr/>
          <p:nvPr/>
        </p:nvSpPr>
        <p:spPr>
          <a:xfrm flipH="1">
            <a:off x="2858526" y="3164093"/>
            <a:ext cx="1121621" cy="34386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2" name="Óvalo"/>
          <p:cNvSpPr/>
          <p:nvPr/>
        </p:nvSpPr>
        <p:spPr>
          <a:xfrm>
            <a:off x="3919969" y="2941884"/>
            <a:ext cx="544081" cy="286112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3" name="Línea"/>
          <p:cNvSpPr/>
          <p:nvPr/>
        </p:nvSpPr>
        <p:spPr>
          <a:xfrm flipH="1">
            <a:off x="2858527" y="4108435"/>
            <a:ext cx="1698608" cy="60621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4" name="Óvalo"/>
          <p:cNvSpPr/>
          <p:nvPr/>
        </p:nvSpPr>
        <p:spPr>
          <a:xfrm>
            <a:off x="4542269" y="3908846"/>
            <a:ext cx="589416" cy="286111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5" name="Línea"/>
          <p:cNvSpPr/>
          <p:nvPr/>
        </p:nvSpPr>
        <p:spPr>
          <a:xfrm flipH="1">
            <a:off x="2738606" y="4925831"/>
            <a:ext cx="3523188" cy="48672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6" name="Óvalo"/>
          <p:cNvSpPr/>
          <p:nvPr/>
        </p:nvSpPr>
        <p:spPr>
          <a:xfrm>
            <a:off x="6228036" y="4703583"/>
            <a:ext cx="460862" cy="286112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7" name="Línea"/>
          <p:cNvSpPr/>
          <p:nvPr/>
        </p:nvSpPr>
        <p:spPr>
          <a:xfrm flipH="1">
            <a:off x="2314035" y="5697278"/>
            <a:ext cx="2516583" cy="188724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8" name="Línea"/>
          <p:cNvSpPr/>
          <p:nvPr/>
        </p:nvSpPr>
        <p:spPr>
          <a:xfrm flipH="1">
            <a:off x="8565415" y="2568353"/>
            <a:ext cx="2258043" cy="23537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9" name="Óvalo"/>
          <p:cNvSpPr/>
          <p:nvPr/>
        </p:nvSpPr>
        <p:spPr>
          <a:xfrm>
            <a:off x="8058093" y="3224200"/>
            <a:ext cx="460862" cy="239317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0" name="Línea"/>
          <p:cNvSpPr/>
          <p:nvPr/>
        </p:nvSpPr>
        <p:spPr>
          <a:xfrm flipH="1">
            <a:off x="8465106" y="2711705"/>
            <a:ext cx="2357012" cy="531043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1" name="Línea"/>
          <p:cNvSpPr/>
          <p:nvPr/>
        </p:nvSpPr>
        <p:spPr>
          <a:xfrm flipH="1" flipV="1">
            <a:off x="8457320" y="4278841"/>
            <a:ext cx="2372584" cy="1212763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2" name="Línea"/>
          <p:cNvSpPr/>
          <p:nvPr/>
        </p:nvSpPr>
        <p:spPr>
          <a:xfrm flipH="1" flipV="1">
            <a:off x="8316599" y="5126437"/>
            <a:ext cx="2513304" cy="2047917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3" name="Línea"/>
          <p:cNvSpPr/>
          <p:nvPr/>
        </p:nvSpPr>
        <p:spPr>
          <a:xfrm flipH="1" flipV="1">
            <a:off x="7938944" y="5374211"/>
            <a:ext cx="2885352" cy="4079798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4" name="Línea"/>
          <p:cNvSpPr/>
          <p:nvPr/>
        </p:nvSpPr>
        <p:spPr>
          <a:xfrm flipH="1" flipV="1">
            <a:off x="3715615" y="2250513"/>
            <a:ext cx="1" cy="271507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5" name="Óvalo"/>
          <p:cNvSpPr/>
          <p:nvPr/>
        </p:nvSpPr>
        <p:spPr>
          <a:xfrm>
            <a:off x="3704004" y="4748719"/>
            <a:ext cx="287959" cy="216875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6" name="Línea"/>
          <p:cNvSpPr/>
          <p:nvPr/>
        </p:nvSpPr>
        <p:spPr>
          <a:xfrm flipH="1">
            <a:off x="2833798" y="4862021"/>
            <a:ext cx="871325" cy="4524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177" name="reticulate.png" descr="reticulat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7758" y="217925"/>
            <a:ext cx="1358901" cy="15752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osit-full-color.png" descr="posit-full-color.png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382542" y="10050579"/>
            <a:ext cx="1719068" cy="544372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Óvalo"/>
          <p:cNvSpPr/>
          <p:nvPr/>
        </p:nvSpPr>
        <p:spPr>
          <a:xfrm>
            <a:off x="7695815" y="5075297"/>
            <a:ext cx="287959" cy="286112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0" name="CC BY SA Posit Software, PBC  •   info@posit.co  •   posit.co  •  Learn more at rstudio.github.io/reticulate  •  HTML cheatsheets at pos.it/cheatsheets  •  reticulate  1.37  •  Updated: 2024-06"/>
          <p:cNvSpPr txBox="1"/>
          <p:nvPr/>
        </p:nvSpPr>
        <p:spPr>
          <a:xfrm>
            <a:off x="2353572" y="10347903"/>
            <a:ext cx="11322666" cy="234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CC BY SA Posit Software, PBC  •   </a:t>
            </a:r>
            <a:r>
              <a:rPr dirty="0">
                <a:hlinkClick r:id="rId7"/>
              </a:rPr>
              <a:t>info@posit.co</a:t>
            </a:r>
            <a:r>
              <a:rPr dirty="0"/>
              <a:t>  •   </a:t>
            </a:r>
            <a:r>
              <a:rPr dirty="0">
                <a:hlinkClick r:id="rId8"/>
              </a:rPr>
              <a:t>posit.co</a:t>
            </a:r>
            <a:r>
              <a:rPr dirty="0"/>
              <a:t>  •  </a:t>
            </a:r>
            <a:r>
              <a:rPr lang="es-ES" dirty="0"/>
              <a:t>Aprenda más en</a:t>
            </a:r>
            <a:r>
              <a:rPr dirty="0"/>
              <a:t> </a:t>
            </a:r>
            <a:r>
              <a:rPr b="1" dirty="0">
                <a:hlinkClick r:id="rId9"/>
              </a:rPr>
              <a:t>rstudio.github.io/reticulate</a:t>
            </a:r>
            <a:r>
              <a:rPr dirty="0"/>
              <a:t>  •  </a:t>
            </a:r>
            <a:r>
              <a:rPr lang="es-ES" dirty="0"/>
              <a:t>Guía rápida en </a:t>
            </a:r>
            <a:r>
              <a:rPr dirty="0"/>
              <a:t>HTML </a:t>
            </a:r>
            <a:r>
              <a:rPr lang="es-ES" dirty="0"/>
              <a:t>en</a:t>
            </a:r>
            <a:r>
              <a:rPr dirty="0"/>
              <a:t> </a:t>
            </a:r>
            <a:r>
              <a:rPr b="1" dirty="0">
                <a:hlinkClick r:id="rId10"/>
              </a:rPr>
              <a:t>pos.it/</a:t>
            </a:r>
            <a:r>
              <a:rPr b="1" dirty="0" err="1">
                <a:hlinkClick r:id="rId10"/>
              </a:rPr>
              <a:t>cheatsheets</a:t>
            </a:r>
            <a:r>
              <a:rPr dirty="0"/>
              <a:t>  •  reticulate  1.37  •  </a:t>
            </a:r>
            <a:r>
              <a:rPr lang="es-ES" dirty="0"/>
              <a:t>Actualizado</a:t>
            </a:r>
            <a:r>
              <a:rPr dirty="0"/>
              <a:t>: 2024-06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asted-image.png" descr="pasted-image.png"/>
          <p:cNvPicPr>
            <a:picLocks noChangeAspect="1"/>
          </p:cNvPicPr>
          <p:nvPr/>
        </p:nvPicPr>
        <p:blipFill>
          <a:blip r:embed="rId2"/>
          <a:srcRect t="3356" b="3356"/>
          <a:stretch>
            <a:fillRect/>
          </a:stretch>
        </p:blipFill>
        <p:spPr>
          <a:xfrm>
            <a:off x="311894" y="1950448"/>
            <a:ext cx="6502401" cy="4369966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pic>
        <p:nvPicPr>
          <p:cNvPr id="183" name="Screen Shot 2019-04-18 at 10.00.31 AM.png" descr="Screen Shot 2019-04-18 at 10.00.31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0826" y="-12245"/>
            <a:ext cx="5855262" cy="184591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Rectángulo"/>
          <p:cNvSpPr/>
          <p:nvPr/>
        </p:nvSpPr>
        <p:spPr>
          <a:xfrm>
            <a:off x="7117388" y="1735287"/>
            <a:ext cx="3198417" cy="3512824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5" name="Agrupar"/>
          <p:cNvSpPr/>
          <p:nvPr/>
        </p:nvSpPr>
        <p:spPr>
          <a:xfrm>
            <a:off x="10457573" y="1735287"/>
            <a:ext cx="3193759" cy="8600871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6" name="Agrupar"/>
          <p:cNvSpPr/>
          <p:nvPr/>
        </p:nvSpPr>
        <p:spPr>
          <a:xfrm>
            <a:off x="7107555" y="7167419"/>
            <a:ext cx="3206459" cy="3174139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7" name="Agrupar"/>
          <p:cNvSpPr/>
          <p:nvPr/>
        </p:nvSpPr>
        <p:spPr>
          <a:xfrm>
            <a:off x="7114066" y="5381115"/>
            <a:ext cx="3206459" cy="1655754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8" name="Línea"/>
          <p:cNvSpPr/>
          <p:nvPr/>
        </p:nvSpPr>
        <p:spPr>
          <a:xfrm>
            <a:off x="319232" y="723900"/>
            <a:ext cx="6505623" cy="0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9" name="Reticulate binds to a local instance of Python when you first call import() directly or implicitly from an R session. To control the process, find or build your desired Python instance. Then suggest your instance to reticulate. Restart R to unbind."/>
          <p:cNvSpPr txBox="1"/>
          <p:nvPr/>
        </p:nvSpPr>
        <p:spPr>
          <a:xfrm>
            <a:off x="7131122" y="1136839"/>
            <a:ext cx="4849886" cy="692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B07E2C"/>
                </a:solidFill>
              </a:defRPr>
            </a:pPr>
            <a:r>
              <a:rPr lang="es-ES"/>
              <a:t>Reticulate se enlaza a una instancia local de Python cuando se llama por primera vez a import() directa o implícitamente desde una sesión de R. Para controlar el proceso, busque o cree la instancia de Python que desee. A continuación, sugiera su instancia para reticular. Reinicie R para desvincular.</a:t>
            </a:r>
            <a:endParaRPr b="1" dirty="0"/>
          </a:p>
        </p:txBody>
      </p:sp>
      <p:sp>
        <p:nvSpPr>
          <p:cNvPr id="191" name="Suggest an env to use"/>
          <p:cNvSpPr txBox="1"/>
          <p:nvPr/>
        </p:nvSpPr>
        <p:spPr>
          <a:xfrm>
            <a:off x="10551042" y="1726588"/>
            <a:ext cx="3095617" cy="51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lang="es-ES" sz="2000"/>
              <a:t>Sugerir un entorno para usar</a:t>
            </a:r>
            <a:endParaRPr sz="2000" dirty="0"/>
          </a:p>
        </p:txBody>
      </p:sp>
      <p:sp>
        <p:nvSpPr>
          <p:cNvPr id="192" name="Find Python"/>
          <p:cNvSpPr txBox="1"/>
          <p:nvPr/>
        </p:nvSpPr>
        <p:spPr>
          <a:xfrm>
            <a:off x="7210070" y="1796061"/>
            <a:ext cx="2109552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lang="es-ES"/>
              <a:t>Buscar Python</a:t>
            </a:r>
            <a:endParaRPr dirty="0"/>
          </a:p>
        </p:txBody>
      </p:sp>
      <p:sp>
        <p:nvSpPr>
          <p:cNvPr id="193" name="Configure Python"/>
          <p:cNvSpPr txBox="1"/>
          <p:nvPr/>
        </p:nvSpPr>
        <p:spPr>
          <a:xfrm>
            <a:off x="7120933" y="792507"/>
            <a:ext cx="2926345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lang="es-ES"/>
              <a:t>Configurar Python</a:t>
            </a:r>
            <a:endParaRPr dirty="0"/>
          </a:p>
        </p:txBody>
      </p:sp>
      <p:sp>
        <p:nvSpPr>
          <p:cNvPr id="194" name="Otherwise, reticulate scans the instances on your computer in the following order:"/>
          <p:cNvSpPr txBox="1"/>
          <p:nvPr/>
        </p:nvSpPr>
        <p:spPr>
          <a:xfrm>
            <a:off x="10568066" y="4245566"/>
            <a:ext cx="2968669" cy="860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rPr lang="es-ES"/>
              <a:t>De lo contrario, reticulate examina las instancias del equipo en el siguiente orden:</a:t>
            </a:r>
            <a:endParaRPr dirty="0"/>
          </a:p>
        </p:txBody>
      </p:sp>
      <p:sp>
        <p:nvSpPr>
          <p:cNvPr id="195" name="virtualenv_create(envname = NULL, ...) Create a new virtual environment.  virtualenv_create(&quot;r-pandas&quot;)…"/>
          <p:cNvSpPr txBox="1"/>
          <p:nvPr/>
        </p:nvSpPr>
        <p:spPr>
          <a:xfrm>
            <a:off x="7178505" y="5894121"/>
            <a:ext cx="3006514" cy="1093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virtualenv_create</a:t>
            </a:r>
            <a:r>
              <a:rPr b="1" dirty="0"/>
              <a:t>(</a:t>
            </a:r>
            <a:r>
              <a:rPr dirty="0" err="1"/>
              <a:t>envname</a:t>
            </a:r>
            <a:r>
              <a:rPr dirty="0"/>
              <a:t> = NULL, ...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Cree un nuevo entorno virtual.</a:t>
            </a:r>
            <a:r>
              <a:rPr dirty="0"/>
              <a:t> </a:t>
            </a:r>
            <a:br>
              <a:rPr dirty="0"/>
            </a:br>
            <a:r>
              <a:rPr dirty="0" err="1"/>
              <a:t>virtualenv_create</a:t>
            </a:r>
            <a:r>
              <a:rPr dirty="0"/>
              <a:t>("r-pandas")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conda_create</a:t>
            </a:r>
            <a:r>
              <a:rPr b="1" dirty="0"/>
              <a:t>(</a:t>
            </a:r>
            <a:r>
              <a:rPr dirty="0" err="1"/>
              <a:t>envname</a:t>
            </a:r>
            <a:r>
              <a:rPr dirty="0"/>
              <a:t> = NULL, ...</a:t>
            </a:r>
            <a:r>
              <a:rPr b="1" dirty="0"/>
              <a:t>)</a:t>
            </a:r>
            <a:r>
              <a:rPr dirty="0"/>
              <a:t> </a:t>
            </a:r>
            <a:br>
              <a:rPr dirty="0"/>
            </a:br>
            <a:r>
              <a:rPr lang="es-ES" dirty="0"/>
              <a:t>Cree un nuevo entorno de </a:t>
            </a:r>
            <a:r>
              <a:rPr lang="es-ES" dirty="0" err="1"/>
              <a:t>Conda</a:t>
            </a:r>
            <a:r>
              <a:rPr lang="es-ES" dirty="0"/>
              <a:t>.</a:t>
            </a:r>
            <a:br>
              <a:rPr dirty="0"/>
            </a:br>
            <a:r>
              <a:rPr dirty="0" err="1"/>
              <a:t>conda_create</a:t>
            </a:r>
            <a:r>
              <a:rPr dirty="0"/>
              <a:t>("r-pandas", packages = "pandas")</a:t>
            </a:r>
          </a:p>
        </p:txBody>
      </p:sp>
      <p:sp>
        <p:nvSpPr>
          <p:cNvPr id="196" name="py_install(packages, envname, ...) Installs Python packages into a Python env. py_install(&quot;pandas&quot;)…"/>
          <p:cNvSpPr txBox="1"/>
          <p:nvPr/>
        </p:nvSpPr>
        <p:spPr>
          <a:xfrm>
            <a:off x="7178505" y="8214014"/>
            <a:ext cx="3014882" cy="2008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py_install</a:t>
            </a:r>
            <a:r>
              <a:rPr b="1" dirty="0"/>
              <a:t>(</a:t>
            </a:r>
            <a:r>
              <a:rPr dirty="0"/>
              <a:t>packages, </a:t>
            </a:r>
            <a:r>
              <a:rPr dirty="0" err="1"/>
              <a:t>envname</a:t>
            </a:r>
            <a:r>
              <a:rPr dirty="0"/>
              <a:t>, ...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Instala paquetes de Python en un entorno de Python</a:t>
            </a:r>
            <a:r>
              <a:rPr dirty="0"/>
              <a:t>. </a:t>
            </a:r>
            <a:r>
              <a:rPr dirty="0" err="1"/>
              <a:t>py_install</a:t>
            </a:r>
            <a:r>
              <a:rPr dirty="0"/>
              <a:t>("pandas")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virtualenv_install</a:t>
            </a:r>
            <a:r>
              <a:rPr b="1" dirty="0"/>
              <a:t>(</a:t>
            </a:r>
            <a:r>
              <a:rPr dirty="0" err="1"/>
              <a:t>envname</a:t>
            </a:r>
            <a:r>
              <a:rPr dirty="0"/>
              <a:t>, packages, ...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Instale un paquete dentro de un </a:t>
            </a:r>
            <a:r>
              <a:rPr lang="es-ES" dirty="0" err="1"/>
              <a:t>virtualenv</a:t>
            </a:r>
            <a:r>
              <a:rPr lang="es-ES" dirty="0"/>
              <a:t>. Además,</a:t>
            </a:r>
            <a:r>
              <a:rPr dirty="0"/>
              <a:t> </a:t>
            </a:r>
            <a:r>
              <a:rPr b="1" dirty="0" err="1"/>
              <a:t>virtualenv_remove</a:t>
            </a:r>
            <a:r>
              <a:rPr b="1" dirty="0"/>
              <a:t>()</a:t>
            </a:r>
            <a:r>
              <a:rPr dirty="0"/>
              <a:t>. </a:t>
            </a:r>
            <a:r>
              <a:rPr dirty="0" err="1"/>
              <a:t>virtualenv_install</a:t>
            </a:r>
            <a:r>
              <a:rPr dirty="0"/>
              <a:t>("r-pandas", packages = "pandas")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conda_install</a:t>
            </a:r>
            <a:r>
              <a:rPr b="1" dirty="0"/>
              <a:t>(</a:t>
            </a:r>
            <a:r>
              <a:rPr dirty="0" err="1"/>
              <a:t>envname</a:t>
            </a:r>
            <a:r>
              <a:rPr dirty="0"/>
              <a:t>, packages, ...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Instale un paquete dentro de un entorno de </a:t>
            </a:r>
            <a:r>
              <a:rPr lang="es-ES" dirty="0" err="1"/>
              <a:t>Conda</a:t>
            </a:r>
            <a:r>
              <a:rPr lang="es-ES" dirty="0"/>
              <a:t>. Además,</a:t>
            </a:r>
            <a:r>
              <a:rPr dirty="0"/>
              <a:t> </a:t>
            </a:r>
            <a:r>
              <a:rPr b="1" dirty="0" err="1"/>
              <a:t>conda_remove</a:t>
            </a:r>
            <a:r>
              <a:rPr b="1" dirty="0"/>
              <a:t>()</a:t>
            </a:r>
            <a:r>
              <a:rPr dirty="0"/>
              <a:t>. </a:t>
            </a:r>
            <a:r>
              <a:rPr dirty="0" err="1"/>
              <a:t>conda_install</a:t>
            </a:r>
            <a:r>
              <a:rPr dirty="0"/>
              <a:t>("r-pandas", packages = "</a:t>
            </a:r>
            <a:r>
              <a:rPr dirty="0" err="1"/>
              <a:t>plotly</a:t>
            </a:r>
            <a:r>
              <a:rPr dirty="0"/>
              <a:t>")</a:t>
            </a:r>
          </a:p>
        </p:txBody>
      </p:sp>
      <p:sp>
        <p:nvSpPr>
          <p:cNvPr id="197" name="Create a Python env"/>
          <p:cNvSpPr txBox="1"/>
          <p:nvPr/>
        </p:nvSpPr>
        <p:spPr>
          <a:xfrm>
            <a:off x="7203881" y="5386728"/>
            <a:ext cx="2694499" cy="51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lang="es-ES" sz="2000" dirty="0"/>
              <a:t>Crear un entorno de Python</a:t>
            </a:r>
            <a:endParaRPr sz="2000" dirty="0"/>
          </a:p>
        </p:txBody>
      </p:sp>
      <p:sp>
        <p:nvSpPr>
          <p:cNvPr id="198" name="Install Python packages with R (below) or the shell:…"/>
          <p:cNvSpPr txBox="1"/>
          <p:nvPr/>
        </p:nvSpPr>
        <p:spPr>
          <a:xfrm>
            <a:off x="7235631" y="7651487"/>
            <a:ext cx="2950306" cy="573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defTabSz="572516">
              <a:lnSpc>
                <a:spcPct val="80000"/>
              </a:lnSpc>
              <a:spcBef>
                <a:spcPts val="300"/>
              </a:spcBef>
              <a:defRPr sz="1078" b="0">
                <a:solidFill>
                  <a:srgbClr val="7A4300"/>
                </a:solidFill>
              </a:defRPr>
            </a:pPr>
            <a:r>
              <a:rPr lang="es-ES" dirty="0"/>
              <a:t>Instale los paquetes de Python con R (abajo) o el </a:t>
            </a:r>
            <a:r>
              <a:rPr lang="es-ES" dirty="0" err="1"/>
              <a:t>shell</a:t>
            </a:r>
            <a:r>
              <a:rPr lang="es-ES" dirty="0"/>
              <a:t>:</a:t>
            </a:r>
            <a:endParaRPr dirty="0"/>
          </a:p>
          <a:p>
            <a:pPr defTabSz="572516">
              <a:lnSpc>
                <a:spcPct val="80000"/>
              </a:lnSpc>
              <a:spcBef>
                <a:spcPts val="0"/>
              </a:spcBef>
              <a:defRPr sz="1078">
                <a:solidFill>
                  <a:srgbClr val="7A4300"/>
                </a:solidFill>
              </a:defRPr>
            </a:pPr>
            <a:r>
              <a:rPr dirty="0"/>
              <a:t>pip install SciPy</a:t>
            </a:r>
          </a:p>
          <a:p>
            <a:pPr defTabSz="572516">
              <a:lnSpc>
                <a:spcPct val="80000"/>
              </a:lnSpc>
              <a:spcBef>
                <a:spcPts val="0"/>
              </a:spcBef>
              <a:defRPr sz="1078">
                <a:solidFill>
                  <a:srgbClr val="7A4300"/>
                </a:solidFill>
              </a:defRPr>
            </a:pPr>
            <a:r>
              <a:rPr dirty="0" err="1"/>
              <a:t>conda</a:t>
            </a:r>
            <a:r>
              <a:rPr dirty="0"/>
              <a:t> install SciPy</a:t>
            </a:r>
          </a:p>
        </p:txBody>
      </p:sp>
      <p:sp>
        <p:nvSpPr>
          <p:cNvPr id="199" name="Línea"/>
          <p:cNvSpPr/>
          <p:nvPr/>
        </p:nvSpPr>
        <p:spPr>
          <a:xfrm>
            <a:off x="2354308" y="10337513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0" name="Python in the IDE"/>
          <p:cNvSpPr txBox="1"/>
          <p:nvPr/>
        </p:nvSpPr>
        <p:spPr>
          <a:xfrm>
            <a:off x="316389" y="773088"/>
            <a:ext cx="2430152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dirty="0"/>
              <a:t>Python </a:t>
            </a:r>
            <a:r>
              <a:rPr lang="es-ES" dirty="0"/>
              <a:t>e</a:t>
            </a:r>
            <a:r>
              <a:rPr dirty="0"/>
              <a:t>n </a:t>
            </a:r>
            <a:r>
              <a:rPr lang="es-ES" dirty="0"/>
              <a:t>el</a:t>
            </a:r>
            <a:r>
              <a:rPr dirty="0"/>
              <a:t> IDE</a:t>
            </a:r>
          </a:p>
        </p:txBody>
      </p:sp>
      <p:sp>
        <p:nvSpPr>
          <p:cNvPr id="201" name="Requires reticulate plus RStudio v1.2+. Some features require v1.4+."/>
          <p:cNvSpPr txBox="1"/>
          <p:nvPr/>
        </p:nvSpPr>
        <p:spPr>
          <a:xfrm>
            <a:off x="2746540" y="854218"/>
            <a:ext cx="4238459" cy="23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defTabSz="554990">
              <a:lnSpc>
                <a:spcPct val="80000"/>
              </a:lnSpc>
              <a:spcBef>
                <a:spcPts val="900"/>
              </a:spcBef>
              <a:defRPr sz="1045" b="0">
                <a:solidFill>
                  <a:srgbClr val="000000"/>
                </a:solidFill>
              </a:defRPr>
            </a:lvl1pPr>
          </a:lstStyle>
          <a:p>
            <a:r>
              <a:rPr lang="es-ES" sz="1000"/>
              <a:t>Requiere reticulate más RStudio v1.2+. Algunas funciones requieren v1.4+.</a:t>
            </a:r>
            <a:endParaRPr sz="1000" dirty="0"/>
          </a:p>
        </p:txBody>
      </p:sp>
      <p:sp>
        <p:nvSpPr>
          <p:cNvPr id="202" name="View Python objects in the Data Viewer."/>
          <p:cNvSpPr txBox="1"/>
          <p:nvPr/>
        </p:nvSpPr>
        <p:spPr>
          <a:xfrm>
            <a:off x="6011879" y="1186513"/>
            <a:ext cx="984660" cy="616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rPr lang="es-ES"/>
              <a:t>Vea objetos de Python en el Visor de datos.</a:t>
            </a:r>
            <a:endParaRPr dirty="0"/>
          </a:p>
        </p:txBody>
      </p:sp>
      <p:sp>
        <p:nvSpPr>
          <p:cNvPr id="203" name="Execute Python code line by line with Cmd +  Enter (Ctrl + Enter)."/>
          <p:cNvSpPr txBox="1"/>
          <p:nvPr/>
        </p:nvSpPr>
        <p:spPr>
          <a:xfrm>
            <a:off x="3665617" y="1163873"/>
            <a:ext cx="1275297" cy="616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defTabSz="554990">
              <a:lnSpc>
                <a:spcPct val="80000"/>
              </a:lnSpc>
              <a:spcBef>
                <a:spcPts val="900"/>
              </a:spcBef>
              <a:defRPr sz="1045" b="0">
                <a:solidFill>
                  <a:srgbClr val="000000"/>
                </a:solidFill>
              </a:defRPr>
            </a:pPr>
            <a:r>
              <a:rPr lang="es-ES"/>
              <a:t>Ejecute el código Python línea por línea con Cmd + Enter (Ctrl + Enter).</a:t>
            </a:r>
            <a:endParaRPr dirty="0"/>
          </a:p>
        </p:txBody>
      </p:sp>
      <p:sp>
        <p:nvSpPr>
          <p:cNvPr id="204" name="Source Python scripts."/>
          <p:cNvSpPr txBox="1"/>
          <p:nvPr/>
        </p:nvSpPr>
        <p:spPr>
          <a:xfrm>
            <a:off x="3003550" y="1174839"/>
            <a:ext cx="654104" cy="573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rPr lang="es-ES"/>
              <a:t>Scripts de Python de origen.</a:t>
            </a:r>
            <a:endParaRPr dirty="0"/>
          </a:p>
        </p:txBody>
      </p:sp>
      <p:sp>
        <p:nvSpPr>
          <p:cNvPr id="205" name="Syntax highlighting for Python scripts and chunks."/>
          <p:cNvSpPr txBox="1"/>
          <p:nvPr/>
        </p:nvSpPr>
        <p:spPr>
          <a:xfrm>
            <a:off x="313325" y="1177399"/>
            <a:ext cx="1016404" cy="614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lnSpcReduction="10000"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rPr lang="es-ES"/>
              <a:t>Resaltado de sintaxis para scripts y fragmentos de Python.</a:t>
            </a:r>
            <a:endParaRPr dirty="0"/>
          </a:p>
        </p:txBody>
      </p:sp>
      <p:sp>
        <p:nvSpPr>
          <p:cNvPr id="206" name="View Python objects in the Environment Pane."/>
          <p:cNvSpPr txBox="1"/>
          <p:nvPr/>
        </p:nvSpPr>
        <p:spPr>
          <a:xfrm>
            <a:off x="4899007" y="1210660"/>
            <a:ext cx="990779" cy="860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rPr lang="es-ES"/>
              <a:t>Vea los objetos de Python en el panel Entorno.</a:t>
            </a:r>
            <a:endParaRPr dirty="0"/>
          </a:p>
        </p:txBody>
      </p:sp>
      <p:sp>
        <p:nvSpPr>
          <p:cNvPr id="207" name="Tab completion for Python functions and objects (and Python modules imported in R scripts)."/>
          <p:cNvSpPr txBox="1"/>
          <p:nvPr/>
        </p:nvSpPr>
        <p:spPr>
          <a:xfrm>
            <a:off x="1382076" y="1174839"/>
            <a:ext cx="1564022" cy="616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lnSpcReduction="10000"/>
          </a:bodyPr>
          <a:lstStyle>
            <a:lvl1pPr defTabSz="560831">
              <a:lnSpc>
                <a:spcPct val="80000"/>
              </a:lnSpc>
              <a:spcBef>
                <a:spcPts val="900"/>
              </a:spcBef>
              <a:defRPr sz="1056" b="0">
                <a:solidFill>
                  <a:srgbClr val="000000"/>
                </a:solidFill>
              </a:defRPr>
            </a:lvl1pPr>
          </a:lstStyle>
          <a:p>
            <a:r>
              <a:rPr lang="es-ES"/>
              <a:t>Finalización de tabulación para funciones y objetos de Python (y módulos de Python importados en scripts de R).</a:t>
            </a:r>
            <a:endParaRPr dirty="0"/>
          </a:p>
        </p:txBody>
      </p:sp>
      <p:sp>
        <p:nvSpPr>
          <p:cNvPr id="208" name="Línea"/>
          <p:cNvSpPr/>
          <p:nvPr/>
        </p:nvSpPr>
        <p:spPr>
          <a:xfrm>
            <a:off x="7115337" y="723900"/>
            <a:ext cx="4239786" cy="0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9" name="Línea"/>
          <p:cNvSpPr/>
          <p:nvPr/>
        </p:nvSpPr>
        <p:spPr>
          <a:xfrm>
            <a:off x="320653" y="7078088"/>
            <a:ext cx="6497582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0" name="Python REPL"/>
          <p:cNvSpPr txBox="1"/>
          <p:nvPr/>
        </p:nvSpPr>
        <p:spPr>
          <a:xfrm>
            <a:off x="317810" y="7078088"/>
            <a:ext cx="1944186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dirty="0"/>
              <a:t>Python REPL</a:t>
            </a:r>
          </a:p>
        </p:txBody>
      </p:sp>
      <p:sp>
        <p:nvSpPr>
          <p:cNvPr id="211" name="Install Packages"/>
          <p:cNvSpPr txBox="1"/>
          <p:nvPr/>
        </p:nvSpPr>
        <p:spPr>
          <a:xfrm>
            <a:off x="7207322" y="7223466"/>
            <a:ext cx="2484655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lang="es-ES"/>
              <a:t>Instalar paquetes</a:t>
            </a:r>
            <a:endParaRPr dirty="0"/>
          </a:p>
        </p:txBody>
      </p:sp>
      <p:sp>
        <p:nvSpPr>
          <p:cNvPr id="212" name="install_python(version, list = FALSE, force = FALSE) Download and install Python. install_python(&quot;3.9.16&quot;)…"/>
          <p:cNvSpPr txBox="1"/>
          <p:nvPr/>
        </p:nvSpPr>
        <p:spPr>
          <a:xfrm>
            <a:off x="7178505" y="2191520"/>
            <a:ext cx="3009901" cy="3053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lnSpcReduction="10000"/>
          </a:bodyPr>
          <a:lstStyle/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>
                <a:solidFill>
                  <a:srgbClr val="000000"/>
                </a:solidFill>
              </a:defRPr>
            </a:pPr>
            <a:r>
              <a:rPr dirty="0" err="1"/>
              <a:t>install_python</a:t>
            </a:r>
            <a:r>
              <a:rPr dirty="0"/>
              <a:t>(</a:t>
            </a:r>
            <a:r>
              <a:rPr b="0" dirty="0"/>
              <a:t>version, list = FALSE, force = FALSE</a:t>
            </a:r>
            <a:r>
              <a:rPr dirty="0"/>
              <a:t>) </a:t>
            </a:r>
            <a:r>
              <a:rPr lang="es-ES" b="0" dirty="0"/>
              <a:t>Descargar e instalar Python</a:t>
            </a:r>
            <a:r>
              <a:rPr b="0" dirty="0"/>
              <a:t>. </a:t>
            </a:r>
            <a:r>
              <a:rPr b="0" dirty="0" err="1"/>
              <a:t>install_python</a:t>
            </a:r>
            <a:r>
              <a:rPr b="0" dirty="0"/>
              <a:t>("3.9.16")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py_available</a:t>
            </a:r>
            <a:r>
              <a:rPr b="1" dirty="0"/>
              <a:t>(</a:t>
            </a:r>
            <a:r>
              <a:rPr dirty="0"/>
              <a:t>initialize = FALSE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Compruebe si Python está disponible en su sistema. Además,</a:t>
            </a:r>
            <a:r>
              <a:rPr dirty="0"/>
              <a:t> </a:t>
            </a:r>
            <a:r>
              <a:rPr b="1" dirty="0" err="1"/>
              <a:t>py_module_available</a:t>
            </a:r>
            <a:r>
              <a:rPr b="1" dirty="0"/>
              <a:t>() </a:t>
            </a:r>
            <a:r>
              <a:rPr lang="es-ES" dirty="0"/>
              <a:t>y</a:t>
            </a:r>
            <a:r>
              <a:rPr dirty="0"/>
              <a:t> </a:t>
            </a:r>
            <a:r>
              <a:rPr b="1" dirty="0" err="1"/>
              <a:t>py_numpy_module</a:t>
            </a:r>
            <a:r>
              <a:rPr b="1" dirty="0"/>
              <a:t>().</a:t>
            </a:r>
            <a:r>
              <a:rPr dirty="0"/>
              <a:t> </a:t>
            </a:r>
            <a:r>
              <a:rPr dirty="0" err="1"/>
              <a:t>py_available</a:t>
            </a:r>
            <a:r>
              <a:rPr dirty="0"/>
              <a:t>()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py_discover_config</a:t>
            </a:r>
            <a:r>
              <a:rPr b="1" dirty="0"/>
              <a:t>()</a:t>
            </a:r>
            <a:r>
              <a:rPr dirty="0"/>
              <a:t> </a:t>
            </a:r>
            <a:r>
              <a:rPr lang="es-ES" dirty="0"/>
              <a:t>Devuelve la instalación detectada de Python.</a:t>
            </a:r>
            <a:r>
              <a:rPr dirty="0"/>
              <a:t> Use </a:t>
            </a:r>
            <a:r>
              <a:rPr b="1" dirty="0" err="1"/>
              <a:t>py_config</a:t>
            </a:r>
            <a:r>
              <a:rPr b="1" dirty="0"/>
              <a:t>()</a:t>
            </a:r>
            <a:r>
              <a:rPr dirty="0"/>
              <a:t> </a:t>
            </a:r>
            <a:r>
              <a:rPr lang="es-ES" dirty="0"/>
              <a:t>para comprobar qué versión se ha cargado</a:t>
            </a:r>
            <a:r>
              <a:rPr dirty="0"/>
              <a:t>. </a:t>
            </a:r>
            <a:r>
              <a:rPr dirty="0" err="1"/>
              <a:t>py_config</a:t>
            </a:r>
            <a:r>
              <a:rPr dirty="0"/>
              <a:t>()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virtualenv_list</a:t>
            </a:r>
            <a:r>
              <a:rPr b="1" dirty="0"/>
              <a:t>()</a:t>
            </a:r>
            <a:r>
              <a:rPr dirty="0"/>
              <a:t> </a:t>
            </a:r>
            <a:r>
              <a:rPr lang="es-ES" dirty="0"/>
              <a:t>Enumere todos los entornos virtuales disponibles. Además,</a:t>
            </a:r>
            <a:r>
              <a:rPr dirty="0"/>
              <a:t> </a:t>
            </a:r>
            <a:r>
              <a:rPr b="1" dirty="0" err="1"/>
              <a:t>virtualenv_root</a:t>
            </a:r>
            <a:r>
              <a:rPr b="1" dirty="0"/>
              <a:t>()</a:t>
            </a:r>
            <a:r>
              <a:rPr dirty="0"/>
              <a:t>. </a:t>
            </a:r>
            <a:r>
              <a:rPr dirty="0" err="1"/>
              <a:t>virtualenv_list</a:t>
            </a:r>
            <a:r>
              <a:rPr dirty="0"/>
              <a:t>()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conda_list</a:t>
            </a:r>
            <a:r>
              <a:rPr b="1" dirty="0"/>
              <a:t>(</a:t>
            </a:r>
            <a:r>
              <a:rPr dirty="0" err="1"/>
              <a:t>conda</a:t>
            </a:r>
            <a:r>
              <a:rPr dirty="0"/>
              <a:t> = "auto"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Enumere todos los entornos de </a:t>
            </a:r>
            <a:r>
              <a:rPr lang="es-ES" dirty="0" err="1"/>
              <a:t>Conda</a:t>
            </a:r>
            <a:r>
              <a:rPr lang="es-ES" dirty="0"/>
              <a:t> disponibles. Además,</a:t>
            </a:r>
            <a:r>
              <a:rPr dirty="0"/>
              <a:t> </a:t>
            </a:r>
            <a:r>
              <a:rPr b="1" dirty="0" err="1"/>
              <a:t>conda_binary</a:t>
            </a:r>
            <a:r>
              <a:rPr b="1" dirty="0"/>
              <a:t>()</a:t>
            </a:r>
            <a:r>
              <a:rPr dirty="0"/>
              <a:t> </a:t>
            </a:r>
            <a:r>
              <a:rPr lang="es-ES" dirty="0"/>
              <a:t>y</a:t>
            </a:r>
            <a:r>
              <a:rPr dirty="0"/>
              <a:t> </a:t>
            </a:r>
            <a:r>
              <a:rPr b="1" dirty="0" err="1"/>
              <a:t>conda_version</a:t>
            </a:r>
            <a:r>
              <a:rPr b="1" dirty="0"/>
              <a:t>()</a:t>
            </a:r>
            <a:r>
              <a:rPr dirty="0"/>
              <a:t>. </a:t>
            </a:r>
            <a:r>
              <a:rPr dirty="0" err="1"/>
              <a:t>conda_list</a:t>
            </a:r>
            <a:r>
              <a:rPr dirty="0"/>
              <a:t>()</a:t>
            </a:r>
          </a:p>
        </p:txBody>
      </p:sp>
      <p:pic>
        <p:nvPicPr>
          <p:cNvPr id="213" name="Screen Shot 2019-04-24 at 3.07.57 PM.png" descr="Screen Shot 2019-04-24 at 3.07.57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7939" y="2639991"/>
            <a:ext cx="116971" cy="14520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Screen Shot 2019-04-24 at 3.06.42 PM.png" descr="Screen Shot 2019-04-24 at 3.06.42 PM.png"/>
          <p:cNvPicPr>
            <a:picLocks noChangeAspect="1"/>
          </p:cNvPicPr>
          <p:nvPr/>
        </p:nvPicPr>
        <p:blipFill>
          <a:blip r:embed="rId5"/>
          <a:srcRect l="473" t="1694" r="473" b="1694"/>
          <a:stretch>
            <a:fillRect/>
          </a:stretch>
        </p:blipFill>
        <p:spPr>
          <a:xfrm>
            <a:off x="2201631" y="2743675"/>
            <a:ext cx="599698" cy="327108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Línea"/>
          <p:cNvSpPr/>
          <p:nvPr/>
        </p:nvSpPr>
        <p:spPr>
          <a:xfrm flipH="1" flipV="1">
            <a:off x="752719" y="1815817"/>
            <a:ext cx="287358" cy="820367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6" name="Línea"/>
          <p:cNvSpPr/>
          <p:nvPr/>
        </p:nvSpPr>
        <p:spPr>
          <a:xfrm flipH="1" flipV="1">
            <a:off x="2269104" y="1834556"/>
            <a:ext cx="308559" cy="86587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7" name="Línea"/>
          <p:cNvSpPr/>
          <p:nvPr/>
        </p:nvSpPr>
        <p:spPr>
          <a:xfrm flipV="1">
            <a:off x="3264419" y="1649901"/>
            <a:ext cx="1" cy="381051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8" name="Línea"/>
          <p:cNvSpPr/>
          <p:nvPr/>
        </p:nvSpPr>
        <p:spPr>
          <a:xfrm flipV="1">
            <a:off x="4336980" y="1764861"/>
            <a:ext cx="805298" cy="679038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9" name="A REPL (Read, Eval, Print Loop) is a command line where you can run Python code and view the results.…"/>
          <p:cNvSpPr txBox="1"/>
          <p:nvPr/>
        </p:nvSpPr>
        <p:spPr>
          <a:xfrm>
            <a:off x="316189" y="7516130"/>
            <a:ext cx="2679066" cy="2438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defTabSz="578358">
              <a:lnSpc>
                <a:spcPct val="80000"/>
              </a:lnSpc>
              <a:spcBef>
                <a:spcPts val="400"/>
              </a:spcBef>
              <a:defRPr sz="1089" b="0">
                <a:solidFill>
                  <a:srgbClr val="7A4300"/>
                </a:solidFill>
              </a:defRPr>
            </a:pPr>
            <a:r>
              <a:rPr lang="es-ES" dirty="0"/>
              <a:t>Un REPL (bucle de lectura, evaluación, impresión) es una línea de comandos en la que puede ejecutar código Python y ver los resultados.</a:t>
            </a:r>
            <a:endParaRPr dirty="0"/>
          </a:p>
          <a:p>
            <a:pPr marL="188595" indent="-188595" defTabSz="578358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089" b="0">
                <a:solidFill>
                  <a:srgbClr val="7A4300"/>
                </a:solidFill>
              </a:defRPr>
            </a:pPr>
            <a:r>
              <a:rPr lang="es-ES" dirty="0"/>
              <a:t>Ábralo en la consola con </a:t>
            </a:r>
            <a:r>
              <a:rPr lang="es-ES" dirty="0" err="1"/>
              <a:t>repl_python</a:t>
            </a:r>
            <a:r>
              <a:rPr lang="es-ES" dirty="0"/>
              <a:t>() o ejecutando código en un script de Python con</a:t>
            </a:r>
            <a:r>
              <a:rPr dirty="0"/>
              <a:t> </a:t>
            </a:r>
            <a:r>
              <a:rPr b="1" dirty="0" err="1"/>
              <a:t>Cmd</a:t>
            </a:r>
            <a:r>
              <a:rPr b="1" dirty="0"/>
              <a:t> + Enter</a:t>
            </a:r>
            <a:r>
              <a:rPr dirty="0"/>
              <a:t> (</a:t>
            </a:r>
            <a:r>
              <a:rPr b="1" dirty="0"/>
              <a:t>Ctrl + Enter</a:t>
            </a:r>
            <a:r>
              <a:rPr dirty="0"/>
              <a:t>).</a:t>
            </a:r>
          </a:p>
          <a:p>
            <a:pPr marL="377190" indent="-125729" defTabSz="578358">
              <a:lnSpc>
                <a:spcPct val="80000"/>
              </a:lnSpc>
              <a:spcBef>
                <a:spcPts val="400"/>
              </a:spcBef>
              <a:buSzPct val="100000"/>
              <a:buChar char="•"/>
              <a:defRPr sz="1089" b="0">
                <a:solidFill>
                  <a:srgbClr val="000000"/>
                </a:solidFill>
              </a:defRPr>
            </a:pPr>
            <a:r>
              <a:rPr b="1" dirty="0" err="1"/>
              <a:t>repl_python</a:t>
            </a:r>
            <a:r>
              <a:rPr b="1" dirty="0"/>
              <a:t>(</a:t>
            </a:r>
            <a:r>
              <a:rPr dirty="0"/>
              <a:t>module = NULL, quiet = </a:t>
            </a:r>
            <a:r>
              <a:rPr dirty="0" err="1"/>
              <a:t>getOption</a:t>
            </a:r>
            <a:r>
              <a:rPr dirty="0"/>
              <a:t>("</a:t>
            </a:r>
            <a:r>
              <a:rPr dirty="0" err="1"/>
              <a:t>reticulate.repl.quiet</a:t>
            </a:r>
            <a:r>
              <a:rPr dirty="0"/>
              <a:t>", default = FALSE), input = NULL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Inicie un REPL de Python. Ejecute </a:t>
            </a:r>
            <a:r>
              <a:rPr lang="es-ES" dirty="0" err="1"/>
              <a:t>exit</a:t>
            </a:r>
            <a:r>
              <a:rPr lang="es-ES" dirty="0"/>
              <a:t> para cerrar</a:t>
            </a:r>
            <a:r>
              <a:rPr dirty="0"/>
              <a:t>. </a:t>
            </a:r>
            <a:r>
              <a:rPr dirty="0" err="1"/>
              <a:t>repl_python</a:t>
            </a:r>
            <a:r>
              <a:rPr dirty="0"/>
              <a:t>() </a:t>
            </a:r>
          </a:p>
          <a:p>
            <a:pPr marL="226313" indent="-226313" defTabSz="578358">
              <a:lnSpc>
                <a:spcPct val="80000"/>
              </a:lnSpc>
              <a:spcBef>
                <a:spcPts val="400"/>
              </a:spcBef>
              <a:buSzPct val="100000"/>
              <a:buAutoNum type="arabicPeriod" startAt="2"/>
              <a:defRPr sz="1089" b="0">
                <a:solidFill>
                  <a:srgbClr val="7A4300"/>
                </a:solidFill>
              </a:defRPr>
            </a:pPr>
            <a:r>
              <a:rPr lang="es-ES" dirty="0"/>
              <a:t>Escriba los comandos en</a:t>
            </a:r>
            <a:r>
              <a:rPr dirty="0"/>
              <a:t> </a:t>
            </a:r>
            <a:r>
              <a:rPr b="1" dirty="0"/>
              <a:t>&gt;&gt;&gt;</a:t>
            </a:r>
            <a:r>
              <a:rPr dirty="0"/>
              <a:t> prompt.</a:t>
            </a:r>
          </a:p>
          <a:p>
            <a:pPr marL="226313" indent="-226313" defTabSz="578358">
              <a:lnSpc>
                <a:spcPct val="80000"/>
              </a:lnSpc>
              <a:spcBef>
                <a:spcPts val="400"/>
              </a:spcBef>
              <a:buSzPct val="100000"/>
              <a:buAutoNum type="arabicPeriod" startAt="2"/>
              <a:defRPr sz="1089" b="0">
                <a:solidFill>
                  <a:srgbClr val="7A4300"/>
                </a:solidFill>
              </a:defRPr>
            </a:pPr>
            <a:r>
              <a:rPr lang="es-ES" dirty="0"/>
              <a:t>Presione </a:t>
            </a:r>
            <a:r>
              <a:rPr lang="es-ES" dirty="0" err="1"/>
              <a:t>Intro</a:t>
            </a:r>
            <a:r>
              <a:rPr lang="es-ES" dirty="0"/>
              <a:t> para ejecutar el código</a:t>
            </a:r>
            <a:r>
              <a:rPr dirty="0"/>
              <a:t>.</a:t>
            </a:r>
          </a:p>
          <a:p>
            <a:pPr marL="226313" indent="-226313" defTabSz="578358">
              <a:lnSpc>
                <a:spcPct val="80000"/>
              </a:lnSpc>
              <a:spcBef>
                <a:spcPts val="400"/>
              </a:spcBef>
              <a:buSzPct val="100000"/>
              <a:buAutoNum type="arabicPeriod" startAt="2"/>
              <a:defRPr sz="1089" b="0">
                <a:solidFill>
                  <a:srgbClr val="7A4300"/>
                </a:solidFill>
              </a:defRPr>
            </a:pPr>
            <a:r>
              <a:rPr lang="es-ES" dirty="0"/>
              <a:t>Escriba </a:t>
            </a:r>
            <a:r>
              <a:rPr lang="es-ES" dirty="0" err="1"/>
              <a:t>exit</a:t>
            </a:r>
            <a:r>
              <a:rPr lang="es-ES" dirty="0"/>
              <a:t> para cerrar y volver a la consola de R</a:t>
            </a:r>
            <a:r>
              <a:rPr dirty="0"/>
              <a:t>.</a:t>
            </a:r>
          </a:p>
        </p:txBody>
      </p:sp>
      <p:sp>
        <p:nvSpPr>
          <p:cNvPr id="220" name="Línea"/>
          <p:cNvSpPr/>
          <p:nvPr/>
        </p:nvSpPr>
        <p:spPr>
          <a:xfrm flipV="1">
            <a:off x="850756" y="5964965"/>
            <a:ext cx="239669" cy="47945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1" name="A Python REPL opens in the console when you run Python code with a keyboard shortcut. Type exit to close."/>
          <p:cNvSpPr txBox="1"/>
          <p:nvPr/>
        </p:nvSpPr>
        <p:spPr>
          <a:xfrm>
            <a:off x="477282" y="6393825"/>
            <a:ext cx="2809670" cy="616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norm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lang="es-ES"/>
              <a:t>Se abre un REPL de Python en la consola cuando se ejecuta código de Python con un método abreviado de teclado. Escriba exit para cerrar.</a:t>
            </a:r>
            <a:endParaRPr dirty="0"/>
          </a:p>
        </p:txBody>
      </p:sp>
      <p:sp>
        <p:nvSpPr>
          <p:cNvPr id="222" name="The instance referenced by the environment variable RETICULATE_PYTHON (if specified). Tip: set in .Renviron file.…"/>
          <p:cNvSpPr txBox="1"/>
          <p:nvPr/>
        </p:nvSpPr>
        <p:spPr>
          <a:xfrm>
            <a:off x="10569016" y="4678087"/>
            <a:ext cx="2916313" cy="5099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lnSpcReduction="10000"/>
          </a:bodyPr>
          <a:lstStyle/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/>
              <a:defRPr sz="1100" b="0">
                <a:solidFill>
                  <a:srgbClr val="7A4300"/>
                </a:solidFill>
              </a:defRPr>
            </a:pPr>
            <a:r>
              <a:rPr lang="es-ES" dirty="0"/>
              <a:t>La instancia a la que hace referencia la variable de entorno</a:t>
            </a:r>
            <a:r>
              <a:rPr dirty="0"/>
              <a:t> </a:t>
            </a:r>
            <a:r>
              <a:rPr b="1" dirty="0"/>
              <a:t>RETICULATE_PYTHON </a:t>
            </a:r>
            <a:r>
              <a:rPr dirty="0"/>
              <a:t>(</a:t>
            </a:r>
            <a:r>
              <a:rPr lang="es-ES" dirty="0"/>
              <a:t>si se especifica</a:t>
            </a:r>
            <a:r>
              <a:rPr dirty="0"/>
              <a:t>). </a:t>
            </a:r>
            <a:r>
              <a:rPr b="1" dirty="0"/>
              <a:t>Tip: set in .</a:t>
            </a:r>
            <a:r>
              <a:rPr b="1" dirty="0" err="1"/>
              <a:t>Renviron</a:t>
            </a:r>
            <a:r>
              <a:rPr b="1" dirty="0"/>
              <a:t> file.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Sys.setenv</a:t>
            </a:r>
            <a:r>
              <a:rPr b="1" dirty="0"/>
              <a:t>(</a:t>
            </a:r>
            <a:r>
              <a:rPr dirty="0"/>
              <a:t>RETICULATE_PYTHON = PATH</a:t>
            </a:r>
            <a:r>
              <a:rPr b="1" dirty="0"/>
              <a:t>)</a:t>
            </a:r>
            <a:r>
              <a:rPr dirty="0"/>
              <a:t> </a:t>
            </a:r>
            <a:r>
              <a:rPr lang="es-ES" dirty="0"/>
              <a:t>Establezca el binario predeterminado de Python. ¡Persiste a lo largo de las sesiones! Deshacer con</a:t>
            </a:r>
            <a:r>
              <a:rPr dirty="0"/>
              <a:t> </a:t>
            </a:r>
            <a:r>
              <a:rPr b="1" dirty="0" err="1"/>
              <a:t>Sys.unsetenv</a:t>
            </a:r>
            <a:r>
              <a:rPr b="1" dirty="0"/>
              <a:t>()</a:t>
            </a:r>
            <a:r>
              <a:rPr dirty="0"/>
              <a:t>.</a:t>
            </a:r>
            <a:r>
              <a:rPr b="1" dirty="0"/>
              <a:t> </a:t>
            </a:r>
            <a:r>
              <a:rPr dirty="0" err="1"/>
              <a:t>Sys.setenv</a:t>
            </a:r>
            <a:r>
              <a:rPr dirty="0"/>
              <a:t>(RETICULATE_PYTHON = "/</a:t>
            </a:r>
            <a:r>
              <a:rPr dirty="0" err="1"/>
              <a:t>usr</a:t>
            </a:r>
            <a:r>
              <a:rPr dirty="0"/>
              <a:t>/local/bin/python")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2"/>
              <a:defRPr sz="1100" b="0">
                <a:solidFill>
                  <a:srgbClr val="7A4300"/>
                </a:solidFill>
              </a:defRPr>
            </a:pPr>
            <a:r>
              <a:rPr lang="es-ES" dirty="0"/>
              <a:t>Las instancias a las que hace referencia con</a:t>
            </a:r>
            <a:r>
              <a:rPr dirty="0"/>
              <a:t> </a:t>
            </a:r>
            <a:r>
              <a:rPr b="1" dirty="0"/>
              <a:t>use_ </a:t>
            </a:r>
            <a:r>
              <a:rPr dirty="0"/>
              <a:t>functions</a:t>
            </a:r>
            <a:r>
              <a:rPr b="1" dirty="0"/>
              <a:t> </a:t>
            </a:r>
            <a:r>
              <a:rPr lang="es-ES" dirty="0"/>
              <a:t>si se llama</a:t>
            </a:r>
            <a:r>
              <a:rPr dirty="0"/>
              <a:t> before import().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use_python</a:t>
            </a:r>
            <a:r>
              <a:rPr dirty="0"/>
              <a:t>(python) </a:t>
            </a:r>
            <a:br>
              <a:rPr dirty="0"/>
            </a:br>
            <a:r>
              <a:rPr lang="es-ES" dirty="0"/>
              <a:t>Ruta de acceso a un binario de Python</a:t>
            </a:r>
            <a:r>
              <a:rPr dirty="0"/>
              <a:t>.</a:t>
            </a:r>
            <a:br>
              <a:rPr dirty="0"/>
            </a:br>
            <a:r>
              <a:rPr dirty="0" err="1"/>
              <a:t>use_python</a:t>
            </a:r>
            <a:r>
              <a:rPr dirty="0"/>
              <a:t>("/</a:t>
            </a:r>
            <a:r>
              <a:rPr dirty="0" err="1"/>
              <a:t>usr</a:t>
            </a:r>
            <a:r>
              <a:rPr dirty="0"/>
              <a:t>/local/bin/python")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use_virtualenv</a:t>
            </a:r>
            <a:r>
              <a:rPr dirty="0"/>
              <a:t>(</a:t>
            </a:r>
            <a:r>
              <a:rPr dirty="0" err="1"/>
              <a:t>virtualenv</a:t>
            </a:r>
            <a:r>
              <a:rPr dirty="0"/>
              <a:t>) </a:t>
            </a:r>
            <a:br>
              <a:rPr dirty="0"/>
            </a:br>
            <a:r>
              <a:rPr lang="es-ES" dirty="0"/>
              <a:t>Ruta o nombre de un </a:t>
            </a:r>
            <a:r>
              <a:rPr lang="es-ES" dirty="0" err="1"/>
              <a:t>virtualenv</a:t>
            </a:r>
            <a:r>
              <a:rPr lang="es-ES" dirty="0"/>
              <a:t> de Python</a:t>
            </a:r>
            <a:r>
              <a:rPr dirty="0"/>
              <a:t>. </a:t>
            </a:r>
            <a:r>
              <a:rPr dirty="0" err="1"/>
              <a:t>use_virtualenv</a:t>
            </a:r>
            <a:r>
              <a:rPr dirty="0"/>
              <a:t>("~/</a:t>
            </a:r>
            <a:r>
              <a:rPr dirty="0" err="1"/>
              <a:t>myenv</a:t>
            </a:r>
            <a:r>
              <a:rPr dirty="0"/>
              <a:t>")</a:t>
            </a:r>
            <a:br>
              <a:rPr dirty="0"/>
            </a:br>
            <a:r>
              <a:rPr dirty="0" err="1"/>
              <a:t>use_virtualenv</a:t>
            </a:r>
            <a:r>
              <a:rPr dirty="0"/>
              <a:t>("r-keras")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3"/>
              <a:defRPr sz="1100" b="0">
                <a:solidFill>
                  <a:srgbClr val="7A4300"/>
                </a:solidFill>
              </a:defRPr>
            </a:pPr>
            <a:r>
              <a:rPr lang="es-ES" dirty="0"/>
              <a:t>Un entorno virtual que se encuentra en el directorio de trabajo actual</a:t>
            </a:r>
            <a:r>
              <a:rPr dirty="0"/>
              <a:t>: "./.</a:t>
            </a:r>
            <a:r>
              <a:rPr dirty="0" err="1"/>
              <a:t>venv</a:t>
            </a:r>
            <a:r>
              <a:rPr dirty="0"/>
              <a:t>"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3"/>
              <a:defRPr sz="1100" b="0">
                <a:solidFill>
                  <a:srgbClr val="7A4300"/>
                </a:solidFill>
              </a:defRPr>
            </a:pPr>
            <a:r>
              <a:rPr lang="es-ES" dirty="0"/>
              <a:t>Entornos que llevan el nombre del módulo importado</a:t>
            </a:r>
            <a:r>
              <a:rPr dirty="0"/>
              <a:t>. e.g. ~/.</a:t>
            </a:r>
            <a:r>
              <a:rPr dirty="0" err="1"/>
              <a:t>virtualenvs</a:t>
            </a:r>
            <a:r>
              <a:rPr dirty="0"/>
              <a:t>/r-</a:t>
            </a:r>
            <a:r>
              <a:rPr dirty="0" err="1"/>
              <a:t>scipy</a:t>
            </a:r>
            <a:r>
              <a:rPr dirty="0"/>
              <a:t>/ for import("</a:t>
            </a:r>
            <a:r>
              <a:rPr dirty="0" err="1"/>
              <a:t>scipy</a:t>
            </a:r>
            <a:r>
              <a:rPr dirty="0"/>
              <a:t>")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3"/>
              <a:defRPr sz="1100" b="0">
                <a:solidFill>
                  <a:srgbClr val="7A4300"/>
                </a:solidFill>
              </a:defRPr>
            </a:pPr>
            <a:r>
              <a:rPr lang="es-ES" dirty="0"/>
              <a:t>El paquete predeterminado </a:t>
            </a:r>
            <a:r>
              <a:rPr lang="es-ES" dirty="0" err="1"/>
              <a:t>virtualenv</a:t>
            </a:r>
            <a:r>
              <a:rPr dirty="0"/>
              <a:t>, "r-reticulate".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3"/>
              <a:defRPr sz="1100" b="0">
                <a:solidFill>
                  <a:srgbClr val="7A4300"/>
                </a:solidFill>
              </a:defRPr>
            </a:pPr>
            <a:r>
              <a:rPr lang="es-ES" dirty="0"/>
              <a:t>En la ubicación del binario de Python descubierto en el sistema PATH</a:t>
            </a:r>
            <a:r>
              <a:rPr dirty="0"/>
              <a:t>(i.e. </a:t>
            </a:r>
            <a:r>
              <a:rPr dirty="0" err="1"/>
              <a:t>Sys.which</a:t>
            </a:r>
            <a:r>
              <a:rPr dirty="0"/>
              <a:t>("python"))</a:t>
            </a:r>
          </a:p>
        </p:txBody>
      </p:sp>
      <p:pic>
        <p:nvPicPr>
          <p:cNvPr id="223" name="reticulate.png" descr="reticulat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87758" y="217925"/>
            <a:ext cx="1358901" cy="15752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pasted-image.tiff" descr="pasted-image.tif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81008" y="2232954"/>
            <a:ext cx="1564021" cy="1638625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225" name="Set a default Python interpreter in the RStudio IDE Global or Project Options.…"/>
          <p:cNvSpPr txBox="1"/>
          <p:nvPr/>
        </p:nvSpPr>
        <p:spPr>
          <a:xfrm>
            <a:off x="10568066" y="2206760"/>
            <a:ext cx="1271019" cy="1996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fontScale="92500"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Establecer un intérprete de Python predeterminado en las opciones globales o de proyecto del IDE de RStudio</a:t>
            </a:r>
            <a:r>
              <a:rPr dirty="0"/>
              <a:t>.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endParaRPr dirty="0"/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Ve a</a:t>
            </a:r>
            <a:r>
              <a:rPr dirty="0"/>
              <a:t> </a:t>
            </a:r>
            <a:r>
              <a:rPr b="1" dirty="0"/>
              <a:t>Tools &gt; Global Options... &gt; Python </a:t>
            </a:r>
            <a:r>
              <a:rPr lang="es-ES" dirty="0"/>
              <a:t>para</a:t>
            </a:r>
            <a:r>
              <a:rPr dirty="0"/>
              <a:t> Global Options.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endParaRPr dirty="0"/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lang="es-ES" dirty="0"/>
              <a:t>Dentro de un proyecto, vaya a</a:t>
            </a:r>
            <a:r>
              <a:rPr dirty="0"/>
              <a:t> </a:t>
            </a:r>
            <a:r>
              <a:rPr b="1" dirty="0"/>
              <a:t>Tools &gt; Project Options... &gt;Python</a:t>
            </a:r>
            <a:r>
              <a:rPr dirty="0"/>
              <a:t>.</a:t>
            </a:r>
          </a:p>
        </p:txBody>
      </p:sp>
      <p:sp>
        <p:nvSpPr>
          <p:cNvPr id="226" name="Línea"/>
          <p:cNvSpPr/>
          <p:nvPr/>
        </p:nvSpPr>
        <p:spPr>
          <a:xfrm>
            <a:off x="10568066" y="4115463"/>
            <a:ext cx="2921280" cy="1"/>
          </a:xfrm>
          <a:prstGeom prst="line">
            <a:avLst/>
          </a:prstGeom>
          <a:ln w="12700">
            <a:solidFill>
              <a:srgbClr val="654F25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227" name="pasted-image.tiff" descr="pasted-image.tiff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00208" y="3378498"/>
            <a:ext cx="2605743" cy="946567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228" name="matplotlib plots display in plots pane."/>
          <p:cNvSpPr txBox="1"/>
          <p:nvPr/>
        </p:nvSpPr>
        <p:spPr>
          <a:xfrm>
            <a:off x="3374847" y="6491502"/>
            <a:ext cx="1566067" cy="394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defTabSz="566674">
              <a:lnSpc>
                <a:spcPct val="80000"/>
              </a:lnSpc>
              <a:spcBef>
                <a:spcPts val="900"/>
              </a:spcBef>
              <a:defRPr sz="1067" b="0">
                <a:solidFill>
                  <a:srgbClr val="000000"/>
                </a:solidFill>
              </a:defRPr>
            </a:lvl1pPr>
          </a:lstStyle>
          <a:p>
            <a:r>
              <a:rPr lang="es-ES"/>
              <a:t>Los gráficos de Matplotlib se muestran en el panel Gráficos.</a:t>
            </a:r>
            <a:endParaRPr dirty="0"/>
          </a:p>
        </p:txBody>
      </p:sp>
      <p:sp>
        <p:nvSpPr>
          <p:cNvPr id="229" name="Press F1 over a Python symbol to display the help topic for that symbol."/>
          <p:cNvSpPr txBox="1"/>
          <p:nvPr/>
        </p:nvSpPr>
        <p:spPr>
          <a:xfrm>
            <a:off x="5192896" y="6428342"/>
            <a:ext cx="1583072" cy="573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lang="es-ES"/>
              <a:t>Presione F1 sobre un símbolo de Python para mostrar el tema de ayuda de ese símbolo.</a:t>
            </a:r>
            <a:endParaRPr dirty="0"/>
          </a:p>
        </p:txBody>
      </p:sp>
      <p:sp>
        <p:nvSpPr>
          <p:cNvPr id="230" name="Línea"/>
          <p:cNvSpPr/>
          <p:nvPr/>
        </p:nvSpPr>
        <p:spPr>
          <a:xfrm flipV="1">
            <a:off x="4695692" y="1654962"/>
            <a:ext cx="1640752" cy="189151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1" name="Línea"/>
          <p:cNvSpPr/>
          <p:nvPr/>
        </p:nvSpPr>
        <p:spPr>
          <a:xfrm flipV="1">
            <a:off x="4133189" y="1650522"/>
            <a:ext cx="2214847" cy="952148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232" name="Screenshot 2023-05-08 at 9.36.49 PM.png" descr="Screenshot 2023-05-08 at 9.36.49 PM.png"/>
          <p:cNvPicPr>
            <a:picLocks noChangeAspect="1"/>
          </p:cNvPicPr>
          <p:nvPr/>
        </p:nvPicPr>
        <p:blipFill>
          <a:blip r:embed="rId9"/>
          <a:srcRect t="1157" b="1157"/>
          <a:stretch>
            <a:fillRect/>
          </a:stretch>
        </p:blipFill>
        <p:spPr>
          <a:xfrm>
            <a:off x="3145021" y="7214153"/>
            <a:ext cx="3670301" cy="2717771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233" name="Línea"/>
          <p:cNvSpPr/>
          <p:nvPr/>
        </p:nvSpPr>
        <p:spPr>
          <a:xfrm flipV="1">
            <a:off x="3816768" y="5742792"/>
            <a:ext cx="107099" cy="693224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4" name="Línea"/>
          <p:cNvSpPr/>
          <p:nvPr/>
        </p:nvSpPr>
        <p:spPr>
          <a:xfrm flipH="1" flipV="1">
            <a:off x="5415665" y="4556534"/>
            <a:ext cx="433104" cy="187948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235" name="posit-full-color.png" descr="posit-full-color.png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382542" y="10050579"/>
            <a:ext cx="1719068" cy="54437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CC BY SA Posit Software, PBC  •   info@posit.co  •   posit.co  •  Learn more at rstudio.github.io/reticulate  •  HTML cheatsheets at pos.it/cheatsheets  •  reticulate  1.37  •  Updated: 2024-06">
            <a:extLst>
              <a:ext uri="{FF2B5EF4-FFF2-40B4-BE49-F238E27FC236}">
                <a16:creationId xmlns:a16="http://schemas.microsoft.com/office/drawing/2014/main" id="{EE738976-522E-320E-FC3E-CA51E8711247}"/>
              </a:ext>
            </a:extLst>
          </p:cNvPr>
          <p:cNvSpPr txBox="1"/>
          <p:nvPr/>
        </p:nvSpPr>
        <p:spPr>
          <a:xfrm>
            <a:off x="2353572" y="10347903"/>
            <a:ext cx="11322666" cy="234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rPr dirty="0"/>
              <a:t>CC BY SA Posit Software, PBC  •   </a:t>
            </a:r>
            <a:r>
              <a:rPr dirty="0">
                <a:hlinkClick r:id="rId11"/>
              </a:rPr>
              <a:t>info@posit.co</a:t>
            </a:r>
            <a:r>
              <a:rPr dirty="0"/>
              <a:t>  •   </a:t>
            </a:r>
            <a:r>
              <a:rPr dirty="0">
                <a:hlinkClick r:id="rId12"/>
              </a:rPr>
              <a:t>posit.co</a:t>
            </a:r>
            <a:r>
              <a:rPr dirty="0"/>
              <a:t>  •  </a:t>
            </a:r>
            <a:r>
              <a:rPr lang="es-ES" dirty="0"/>
              <a:t>Aprenda más en</a:t>
            </a:r>
            <a:r>
              <a:rPr dirty="0"/>
              <a:t> </a:t>
            </a:r>
            <a:r>
              <a:rPr b="1" dirty="0">
                <a:hlinkClick r:id="rId13"/>
              </a:rPr>
              <a:t>rstudio.github.io/reticulate</a:t>
            </a:r>
            <a:r>
              <a:rPr dirty="0"/>
              <a:t>  •  </a:t>
            </a:r>
            <a:r>
              <a:rPr lang="es-ES" dirty="0"/>
              <a:t>Guía rápida en </a:t>
            </a:r>
            <a:r>
              <a:rPr dirty="0"/>
              <a:t>HTML </a:t>
            </a:r>
            <a:r>
              <a:rPr lang="es-ES" dirty="0"/>
              <a:t>en</a:t>
            </a:r>
            <a:r>
              <a:rPr dirty="0"/>
              <a:t> </a:t>
            </a:r>
            <a:r>
              <a:rPr b="1" dirty="0">
                <a:hlinkClick r:id="rId14"/>
              </a:rPr>
              <a:t>pos.it/</a:t>
            </a:r>
            <a:r>
              <a:rPr b="1" dirty="0" err="1">
                <a:hlinkClick r:id="rId14"/>
              </a:rPr>
              <a:t>cheatsheets</a:t>
            </a:r>
            <a:r>
              <a:rPr dirty="0"/>
              <a:t>  •  reticulate  1.37  •  </a:t>
            </a:r>
            <a:r>
              <a:rPr lang="es-ES" dirty="0"/>
              <a:t>Actualizado</a:t>
            </a:r>
            <a:r>
              <a:rPr dirty="0"/>
              <a:t>: 2024-06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4C4C4C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2281</Words>
  <Application>Microsoft Office PowerPoint</Application>
  <PresentationFormat>Custom</PresentationFormat>
  <Paragraphs>123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Avenir Book</vt:lpstr>
      <vt:lpstr>Helvetica</vt:lpstr>
      <vt:lpstr>White</vt:lpstr>
      <vt:lpstr>Usar Python con R con reticulate : : GUÍA RÁPIDA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David Díaz Rodríguez</cp:lastModifiedBy>
  <cp:revision>3</cp:revision>
  <dcterms:modified xsi:type="dcterms:W3CDTF">2024-06-10T11:13:07Z</dcterms:modified>
</cp:coreProperties>
</file>